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5"/>
  </p:notes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Cambria Bold" charset="1" panose="02040803050406030204"/>
      <p:regular r:id="rId18"/>
    </p:embeddedFont>
    <p:embeddedFont>
      <p:font typeface="Cambria" charset="1" panose="02040503050406030204"/>
      <p:regular r:id="rId19"/>
    </p:embeddedFont>
    <p:embeddedFont>
      <p:font typeface="Canva Sans" charset="1" panose="020B0503030501040103"/>
      <p:regular r:id="rId21"/>
    </p:embeddedFont>
    <p:embeddedFont>
      <p:font typeface="Canva Sans Bold" charset="1" panose="020B0803030501040103"/>
      <p:regular r:id="rId22"/>
    </p:embeddedFont>
    <p:embeddedFont>
      <p:font typeface="Cambria Italics" charset="1" panose="020405030504060A020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notesMasters/notesMaster1.xml" Type="http://schemas.openxmlformats.org/officeDocument/2006/relationships/notesMaster"/><Relationship Id="rId16" Target="theme/theme2.xml" Type="http://schemas.openxmlformats.org/officeDocument/2006/relationships/theme"/><Relationship Id="rId17" Target="notesSlides/notesSlide1.xml" Type="http://schemas.openxmlformats.org/officeDocument/2006/relationships/note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notesSlides/notesSlide2.xml" Type="http://schemas.openxmlformats.org/officeDocument/2006/relationships/notesSlide"/><Relationship Id="rId21" Target="fonts/font21.fntdata" Type="http://schemas.openxmlformats.org/officeDocument/2006/relationships/font"/><Relationship Id="rId22" Target="fonts/font22.fntdata" Type="http://schemas.openxmlformats.org/officeDocument/2006/relationships/font"/><Relationship Id="rId23" Target="notesSlides/notesSlide3.xml" Type="http://schemas.openxmlformats.org/officeDocument/2006/relationships/notesSlide"/><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back Board members. In May of 2024 we discussed the States updates to Brownfield Reimbursement.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stated previously, Brownfield Work/Combined Work plans through EGLE or MEDC/MSF will function the exact same as they have before.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previously the site was only eligible for BRA reimbursement at the local or state level by meeting the traditional definitions(Functionally obsolete, asbestos, contamination, blighted)</a:t>
            </a:r>
          </a:p>
          <a:p>
            <a:r>
              <a:rPr lang="en-US"/>
              <a:t/>
            </a:r>
          </a:p>
          <a:p>
            <a:r>
              <a:rPr lang="en-US"/>
              <a:t/>
            </a:r>
          </a:p>
          <a:p>
            <a:r>
              <a:rPr lang="en-US"/>
              <a:t>New definition, to access STATE School Operating taxes, the project must include a housing component that will support incomes of 120% AMI or less. </a:t>
            </a:r>
          </a:p>
          <a:p>
            <a:r>
              <a:rPr lang="en-US"/>
              <a:t/>
            </a:r>
          </a:p>
          <a:p>
            <a:r>
              <a:rPr lang="en-US"/>
              <a:t>As stated previously, Brownfield Work/Combined Work plans through EGLE or MEDC/MSF will function the exact same as they have before. </a:t>
            </a:r>
          </a:p>
          <a:p>
            <a:r>
              <a:rPr lang="en-US"/>
              <a:t/>
            </a:r>
          </a:p>
          <a:p>
            <a:r>
              <a:rPr lang="en-US"/>
              <a:t>To access the additional funding in SET, the site must qualify with housing affordability components.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 Id="rId4"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 Id="rId4" Target="../media/image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22952"/>
            <a:ext cx="8833736" cy="10532904"/>
            <a:chOff x="0" y="0"/>
            <a:chExt cx="2988202" cy="3562982"/>
          </a:xfrm>
        </p:grpSpPr>
        <p:sp>
          <p:nvSpPr>
            <p:cNvPr name="Freeform 3" id="3"/>
            <p:cNvSpPr/>
            <p:nvPr/>
          </p:nvSpPr>
          <p:spPr>
            <a:xfrm flipH="false" flipV="false" rot="0">
              <a:off x="0" y="0"/>
              <a:ext cx="2988202" cy="3562983"/>
            </a:xfrm>
            <a:custGeom>
              <a:avLst/>
              <a:gdLst/>
              <a:ahLst/>
              <a:cxnLst/>
              <a:rect r="r" b="b" t="t" l="l"/>
              <a:pathLst>
                <a:path h="3562983" w="2988202">
                  <a:moveTo>
                    <a:pt x="0" y="0"/>
                  </a:moveTo>
                  <a:lnTo>
                    <a:pt x="2988202" y="0"/>
                  </a:lnTo>
                  <a:lnTo>
                    <a:pt x="2988202" y="3562983"/>
                  </a:lnTo>
                  <a:lnTo>
                    <a:pt x="0" y="3562983"/>
                  </a:lnTo>
                  <a:close/>
                </a:path>
              </a:pathLst>
            </a:custGeom>
            <a:solidFill>
              <a:srgbClr val="266041"/>
            </a:solidFill>
          </p:spPr>
        </p:sp>
      </p:grpSp>
      <p:sp>
        <p:nvSpPr>
          <p:cNvPr name="Freeform 4" id="4"/>
          <p:cNvSpPr/>
          <p:nvPr/>
        </p:nvSpPr>
        <p:spPr>
          <a:xfrm flipH="false" flipV="false" rot="0">
            <a:off x="9709487" y="0"/>
            <a:ext cx="8481806" cy="10287000"/>
          </a:xfrm>
          <a:custGeom>
            <a:avLst/>
            <a:gdLst/>
            <a:ahLst/>
            <a:cxnLst/>
            <a:rect r="r" b="b" t="t" l="l"/>
            <a:pathLst>
              <a:path h="10287000" w="8481806">
                <a:moveTo>
                  <a:pt x="0" y="0"/>
                </a:moveTo>
                <a:lnTo>
                  <a:pt x="8481806" y="0"/>
                </a:lnTo>
                <a:lnTo>
                  <a:pt x="8481806" y="10287000"/>
                </a:lnTo>
                <a:lnTo>
                  <a:pt x="0" y="10287000"/>
                </a:lnTo>
                <a:lnTo>
                  <a:pt x="0" y="0"/>
                </a:lnTo>
                <a:close/>
              </a:path>
            </a:pathLst>
          </a:custGeom>
          <a:blipFill>
            <a:blip r:embed="rId3"/>
            <a:stretch>
              <a:fillRect l="-21283" t="0" r="0" b="0"/>
            </a:stretch>
          </a:blipFill>
        </p:spPr>
      </p:sp>
      <p:grpSp>
        <p:nvGrpSpPr>
          <p:cNvPr name="Group 5" id="5"/>
          <p:cNvGrpSpPr/>
          <p:nvPr/>
        </p:nvGrpSpPr>
        <p:grpSpPr>
          <a:xfrm rot="0">
            <a:off x="1028700" y="3056054"/>
            <a:ext cx="8670348" cy="1412150"/>
            <a:chOff x="0" y="0"/>
            <a:chExt cx="2932933" cy="477690"/>
          </a:xfrm>
        </p:grpSpPr>
        <p:sp>
          <p:nvSpPr>
            <p:cNvPr name="Freeform 6" id="6"/>
            <p:cNvSpPr/>
            <p:nvPr/>
          </p:nvSpPr>
          <p:spPr>
            <a:xfrm flipH="false" flipV="false" rot="0">
              <a:off x="0" y="0"/>
              <a:ext cx="2932933" cy="477690"/>
            </a:xfrm>
            <a:custGeom>
              <a:avLst/>
              <a:gdLst/>
              <a:ahLst/>
              <a:cxnLst/>
              <a:rect r="r" b="b" t="t" l="l"/>
              <a:pathLst>
                <a:path h="477690" w="2932933">
                  <a:moveTo>
                    <a:pt x="0" y="0"/>
                  </a:moveTo>
                  <a:lnTo>
                    <a:pt x="2932933" y="0"/>
                  </a:lnTo>
                  <a:lnTo>
                    <a:pt x="2932933" y="477690"/>
                  </a:lnTo>
                  <a:lnTo>
                    <a:pt x="0" y="477690"/>
                  </a:lnTo>
                  <a:close/>
                </a:path>
              </a:pathLst>
            </a:custGeom>
            <a:solidFill>
              <a:srgbClr val="6A942E"/>
            </a:solidFill>
          </p:spPr>
        </p:sp>
      </p:grpSp>
      <p:sp>
        <p:nvSpPr>
          <p:cNvPr name="Freeform 7" id="7"/>
          <p:cNvSpPr/>
          <p:nvPr/>
        </p:nvSpPr>
        <p:spPr>
          <a:xfrm flipH="false" flipV="false" rot="0">
            <a:off x="1399288" y="272506"/>
            <a:ext cx="1543577" cy="808083"/>
          </a:xfrm>
          <a:custGeom>
            <a:avLst/>
            <a:gdLst/>
            <a:ahLst/>
            <a:cxnLst/>
            <a:rect r="r" b="b" t="t" l="l"/>
            <a:pathLst>
              <a:path h="808083" w="1543577">
                <a:moveTo>
                  <a:pt x="0" y="0"/>
                </a:moveTo>
                <a:lnTo>
                  <a:pt x="1543577" y="0"/>
                </a:lnTo>
                <a:lnTo>
                  <a:pt x="1543577" y="808083"/>
                </a:lnTo>
                <a:lnTo>
                  <a:pt x="0" y="808083"/>
                </a:lnTo>
                <a:lnTo>
                  <a:pt x="0" y="0"/>
                </a:lnTo>
                <a:close/>
              </a:path>
            </a:pathLst>
          </a:custGeom>
          <a:blipFill>
            <a:blip r:embed="rId4"/>
            <a:stretch>
              <a:fillRect l="0" t="0" r="0" b="0"/>
            </a:stretch>
          </a:blipFill>
        </p:spPr>
      </p:sp>
      <p:sp>
        <p:nvSpPr>
          <p:cNvPr name="Freeform 8" id="8"/>
          <p:cNvSpPr/>
          <p:nvPr/>
        </p:nvSpPr>
        <p:spPr>
          <a:xfrm flipH="false" flipV="false" rot="0">
            <a:off x="0" y="0"/>
            <a:ext cx="1028700" cy="10287000"/>
          </a:xfrm>
          <a:custGeom>
            <a:avLst/>
            <a:gdLst/>
            <a:ahLst/>
            <a:cxnLst/>
            <a:rect r="r" b="b" t="t" l="l"/>
            <a:pathLst>
              <a:path h="10287000" w="1028700">
                <a:moveTo>
                  <a:pt x="0" y="0"/>
                </a:moveTo>
                <a:lnTo>
                  <a:pt x="1028700" y="0"/>
                </a:lnTo>
                <a:lnTo>
                  <a:pt x="1028700" y="10287000"/>
                </a:lnTo>
                <a:lnTo>
                  <a:pt x="0" y="10287000"/>
                </a:lnTo>
                <a:lnTo>
                  <a:pt x="0" y="0"/>
                </a:lnTo>
                <a:close/>
              </a:path>
            </a:pathLst>
          </a:custGeom>
          <a:blipFill>
            <a:blip r:embed="rId3"/>
            <a:stretch>
              <a:fillRect l="0" t="-8046" r="-1060933" b="-8046"/>
            </a:stretch>
          </a:blipFill>
        </p:spPr>
      </p:sp>
      <p:sp>
        <p:nvSpPr>
          <p:cNvPr name="TextBox 9" id="9"/>
          <p:cNvSpPr txBox="true"/>
          <p:nvPr/>
        </p:nvSpPr>
        <p:spPr>
          <a:xfrm rot="0">
            <a:off x="2171076" y="1835735"/>
            <a:ext cx="6785978" cy="3562148"/>
          </a:xfrm>
          <a:prstGeom prst="rect">
            <a:avLst/>
          </a:prstGeom>
        </p:spPr>
        <p:txBody>
          <a:bodyPr anchor="t" rtlCol="false" tIns="0" lIns="0" bIns="0" rIns="0">
            <a:spAutoFit/>
          </a:bodyPr>
          <a:lstStyle/>
          <a:p>
            <a:pPr algn="ctr">
              <a:lnSpc>
                <a:spcPts val="9461"/>
              </a:lnSpc>
            </a:pPr>
            <a:r>
              <a:rPr lang="en-US" b="true" sz="6757">
                <a:solidFill>
                  <a:srgbClr val="FFFFFF"/>
                </a:solidFill>
                <a:latin typeface="Cambria Bold"/>
                <a:ea typeface="Cambria Bold"/>
                <a:cs typeface="Cambria Bold"/>
                <a:sym typeface="Cambria Bold"/>
              </a:rPr>
              <a:t>Brownfield Housing  Incentive</a:t>
            </a:r>
          </a:p>
        </p:txBody>
      </p:sp>
      <p:sp>
        <p:nvSpPr>
          <p:cNvPr name="TextBox 10" id="10"/>
          <p:cNvSpPr txBox="true"/>
          <p:nvPr/>
        </p:nvSpPr>
        <p:spPr>
          <a:xfrm rot="0">
            <a:off x="1259177" y="8507599"/>
            <a:ext cx="2562726" cy="1656715"/>
          </a:xfrm>
          <a:prstGeom prst="rect">
            <a:avLst/>
          </a:prstGeom>
        </p:spPr>
        <p:txBody>
          <a:bodyPr anchor="t" rtlCol="false" tIns="0" lIns="0" bIns="0" rIns="0">
            <a:spAutoFit/>
          </a:bodyPr>
          <a:lstStyle/>
          <a:p>
            <a:pPr algn="l">
              <a:lnSpc>
                <a:spcPts val="2659"/>
              </a:lnSpc>
            </a:pPr>
            <a:r>
              <a:rPr lang="en-US" sz="1899" spc="37">
                <a:solidFill>
                  <a:srgbClr val="FFFFFF"/>
                </a:solidFill>
                <a:latin typeface="Cambria"/>
                <a:ea typeface="Cambria"/>
                <a:cs typeface="Cambria"/>
                <a:sym typeface="Cambria"/>
              </a:rPr>
              <a:t>Presented by</a:t>
            </a:r>
          </a:p>
          <a:p>
            <a:pPr algn="l">
              <a:lnSpc>
                <a:spcPts val="2659"/>
              </a:lnSpc>
            </a:pPr>
            <a:r>
              <a:rPr lang="en-US" sz="1899" spc="37">
                <a:solidFill>
                  <a:srgbClr val="FFFFFF"/>
                </a:solidFill>
                <a:latin typeface="Cambria"/>
                <a:ea typeface="Cambria"/>
                <a:cs typeface="Cambria"/>
                <a:sym typeface="Cambria"/>
              </a:rPr>
              <a:t>Amber Clark</a:t>
            </a:r>
          </a:p>
          <a:p>
            <a:pPr algn="l" marL="0" indent="0" lvl="0">
              <a:lnSpc>
                <a:spcPts val="2659"/>
              </a:lnSpc>
              <a:spcBef>
                <a:spcPct val="0"/>
              </a:spcBef>
            </a:pPr>
            <a:r>
              <a:rPr lang="en-US" sz="1899" spc="37">
                <a:solidFill>
                  <a:srgbClr val="FFFFFF"/>
                </a:solidFill>
                <a:latin typeface="Cambria"/>
                <a:ea typeface="Cambria"/>
                <a:cs typeface="Cambria"/>
                <a:sym typeface="Cambria"/>
              </a:rPr>
              <a:t>Neighborhoods &amp; Economic Development Director</a:t>
            </a:r>
          </a:p>
        </p:txBody>
      </p:sp>
      <p:sp>
        <p:nvSpPr>
          <p:cNvPr name="TextBox 11" id="11"/>
          <p:cNvSpPr txBox="true"/>
          <p:nvPr/>
        </p:nvSpPr>
        <p:spPr>
          <a:xfrm rot="0">
            <a:off x="7321625" y="9496425"/>
            <a:ext cx="2189114" cy="549910"/>
          </a:xfrm>
          <a:prstGeom prst="rect">
            <a:avLst/>
          </a:prstGeom>
        </p:spPr>
        <p:txBody>
          <a:bodyPr anchor="t" rtlCol="false" tIns="0" lIns="0" bIns="0" rIns="0">
            <a:spAutoFit/>
          </a:bodyPr>
          <a:lstStyle/>
          <a:p>
            <a:pPr algn="l">
              <a:lnSpc>
                <a:spcPts val="2239"/>
              </a:lnSpc>
            </a:pPr>
            <a:r>
              <a:rPr lang="en-US" sz="1599" spc="31">
                <a:solidFill>
                  <a:srgbClr val="FFFFFF"/>
                </a:solidFill>
                <a:latin typeface="Cambria"/>
                <a:ea typeface="Cambria"/>
                <a:cs typeface="Cambria"/>
                <a:sym typeface="Cambria"/>
              </a:rPr>
              <a:t>Date:</a:t>
            </a:r>
          </a:p>
          <a:p>
            <a:pPr algn="l" marL="0" indent="0" lvl="0">
              <a:lnSpc>
                <a:spcPts val="2240"/>
              </a:lnSpc>
              <a:spcBef>
                <a:spcPct val="0"/>
              </a:spcBef>
            </a:pPr>
            <a:r>
              <a:rPr lang="en-US" sz="1600" spc="32">
                <a:solidFill>
                  <a:srgbClr val="FFFFFF"/>
                </a:solidFill>
                <a:latin typeface="Cambria"/>
                <a:ea typeface="Cambria"/>
                <a:cs typeface="Cambria"/>
                <a:sym typeface="Cambria"/>
              </a:rPr>
              <a:t>March 2025</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7626335" y="5159476"/>
            <a:ext cx="9484612" cy="0"/>
          </a:xfrm>
          <a:prstGeom prst="line">
            <a:avLst/>
          </a:prstGeom>
          <a:ln cap="rnd" w="47625">
            <a:solidFill>
              <a:srgbClr val="FFFFFF"/>
            </a:solidFill>
            <a:prstDash val="solid"/>
            <a:headEnd type="none" len="sm" w="sm"/>
            <a:tailEnd type="none" len="sm" w="sm"/>
          </a:ln>
        </p:spPr>
      </p:sp>
      <p:sp>
        <p:nvSpPr>
          <p:cNvPr name="AutoShape 3" id="3"/>
          <p:cNvSpPr/>
          <p:nvPr/>
        </p:nvSpPr>
        <p:spPr>
          <a:xfrm>
            <a:off x="7626335" y="6973951"/>
            <a:ext cx="9484612" cy="0"/>
          </a:xfrm>
          <a:prstGeom prst="line">
            <a:avLst/>
          </a:prstGeom>
          <a:ln cap="rnd" w="47625">
            <a:solidFill>
              <a:srgbClr val="FFFFFF"/>
            </a:solidFill>
            <a:prstDash val="solid"/>
            <a:headEnd type="none" len="sm" w="sm"/>
            <a:tailEnd type="none" len="sm" w="sm"/>
          </a:ln>
        </p:spPr>
      </p:sp>
      <p:grpSp>
        <p:nvGrpSpPr>
          <p:cNvPr name="Group 4" id="4"/>
          <p:cNvGrpSpPr/>
          <p:nvPr/>
        </p:nvGrpSpPr>
        <p:grpSpPr>
          <a:xfrm rot="-5400000">
            <a:off x="5453200" y="-5453200"/>
            <a:ext cx="7497622" cy="18404022"/>
            <a:chOff x="0" y="0"/>
            <a:chExt cx="2536232" cy="6225558"/>
          </a:xfrm>
        </p:grpSpPr>
        <p:sp>
          <p:nvSpPr>
            <p:cNvPr name="Freeform 5" id="5"/>
            <p:cNvSpPr/>
            <p:nvPr/>
          </p:nvSpPr>
          <p:spPr>
            <a:xfrm flipH="false" flipV="false" rot="0">
              <a:off x="0" y="0"/>
              <a:ext cx="2536232" cy="6225558"/>
            </a:xfrm>
            <a:custGeom>
              <a:avLst/>
              <a:gdLst/>
              <a:ahLst/>
              <a:cxnLst/>
              <a:rect r="r" b="b" t="t" l="l"/>
              <a:pathLst>
                <a:path h="6225558" w="2536232">
                  <a:moveTo>
                    <a:pt x="0" y="0"/>
                  </a:moveTo>
                  <a:lnTo>
                    <a:pt x="2536232" y="0"/>
                  </a:lnTo>
                  <a:lnTo>
                    <a:pt x="2536232" y="6225558"/>
                  </a:lnTo>
                  <a:lnTo>
                    <a:pt x="0" y="6225558"/>
                  </a:lnTo>
                  <a:close/>
                </a:path>
              </a:pathLst>
            </a:custGeom>
            <a:solidFill>
              <a:srgbClr val="266041"/>
            </a:solidFill>
          </p:spPr>
        </p:sp>
      </p:grpSp>
      <p:sp>
        <p:nvSpPr>
          <p:cNvPr name="AutoShape 6" id="6"/>
          <p:cNvSpPr/>
          <p:nvPr/>
        </p:nvSpPr>
        <p:spPr>
          <a:xfrm>
            <a:off x="7625801" y="4992788"/>
            <a:ext cx="8935642" cy="0"/>
          </a:xfrm>
          <a:prstGeom prst="line">
            <a:avLst/>
          </a:prstGeom>
          <a:ln cap="flat" w="38100">
            <a:solidFill>
              <a:srgbClr val="FFFFFF"/>
            </a:solidFill>
            <a:prstDash val="solid"/>
            <a:headEnd type="none" len="sm" w="sm"/>
            <a:tailEnd type="none" len="sm" w="sm"/>
          </a:ln>
        </p:spPr>
      </p:sp>
      <p:sp>
        <p:nvSpPr>
          <p:cNvPr name="Freeform 7" id="7"/>
          <p:cNvSpPr/>
          <p:nvPr/>
        </p:nvSpPr>
        <p:spPr>
          <a:xfrm flipH="false" flipV="false" rot="0">
            <a:off x="1065128" y="220617"/>
            <a:ext cx="1717038" cy="898892"/>
          </a:xfrm>
          <a:custGeom>
            <a:avLst/>
            <a:gdLst/>
            <a:ahLst/>
            <a:cxnLst/>
            <a:rect r="r" b="b" t="t" l="l"/>
            <a:pathLst>
              <a:path h="898892" w="1717038">
                <a:moveTo>
                  <a:pt x="0" y="0"/>
                </a:moveTo>
                <a:lnTo>
                  <a:pt x="1717038" y="0"/>
                </a:lnTo>
                <a:lnTo>
                  <a:pt x="1717038" y="898892"/>
                </a:lnTo>
                <a:lnTo>
                  <a:pt x="0" y="898892"/>
                </a:lnTo>
                <a:lnTo>
                  <a:pt x="0" y="0"/>
                </a:lnTo>
                <a:close/>
              </a:path>
            </a:pathLst>
          </a:custGeom>
          <a:blipFill>
            <a:blip r:embed="rId3"/>
            <a:stretch>
              <a:fillRect l="0" t="0" r="0" b="0"/>
            </a:stretch>
          </a:blipFill>
        </p:spPr>
      </p:sp>
      <p:sp>
        <p:nvSpPr>
          <p:cNvPr name="Freeform 8" id="8"/>
          <p:cNvSpPr/>
          <p:nvPr/>
        </p:nvSpPr>
        <p:spPr>
          <a:xfrm flipH="false" flipV="false" rot="0">
            <a:off x="0" y="6973951"/>
            <a:ext cx="18404022" cy="4449708"/>
          </a:xfrm>
          <a:custGeom>
            <a:avLst/>
            <a:gdLst/>
            <a:ahLst/>
            <a:cxnLst/>
            <a:rect r="r" b="b" t="t" l="l"/>
            <a:pathLst>
              <a:path h="4449708" w="18404022">
                <a:moveTo>
                  <a:pt x="0" y="0"/>
                </a:moveTo>
                <a:lnTo>
                  <a:pt x="18404022" y="0"/>
                </a:lnTo>
                <a:lnTo>
                  <a:pt x="18404022" y="4449708"/>
                </a:lnTo>
                <a:lnTo>
                  <a:pt x="0" y="4449708"/>
                </a:lnTo>
                <a:lnTo>
                  <a:pt x="0" y="0"/>
                </a:lnTo>
                <a:close/>
              </a:path>
            </a:pathLst>
          </a:custGeom>
          <a:blipFill>
            <a:blip r:embed="rId4"/>
            <a:stretch>
              <a:fillRect l="0" t="-49534" r="0" b="-83115"/>
            </a:stretch>
          </a:blipFill>
        </p:spPr>
      </p:sp>
      <p:grpSp>
        <p:nvGrpSpPr>
          <p:cNvPr name="Group 9" id="9"/>
          <p:cNvGrpSpPr/>
          <p:nvPr/>
        </p:nvGrpSpPr>
        <p:grpSpPr>
          <a:xfrm rot="0">
            <a:off x="0" y="1344714"/>
            <a:ext cx="18288000" cy="1395094"/>
            <a:chOff x="0" y="0"/>
            <a:chExt cx="4816593" cy="367432"/>
          </a:xfrm>
        </p:grpSpPr>
        <p:sp>
          <p:nvSpPr>
            <p:cNvPr name="Freeform 10" id="10"/>
            <p:cNvSpPr/>
            <p:nvPr/>
          </p:nvSpPr>
          <p:spPr>
            <a:xfrm flipH="false" flipV="false" rot="0">
              <a:off x="0" y="0"/>
              <a:ext cx="4816592" cy="367432"/>
            </a:xfrm>
            <a:custGeom>
              <a:avLst/>
              <a:gdLst/>
              <a:ahLst/>
              <a:cxnLst/>
              <a:rect r="r" b="b" t="t" l="l"/>
              <a:pathLst>
                <a:path h="367432" w="4816592">
                  <a:moveTo>
                    <a:pt x="0" y="0"/>
                  </a:moveTo>
                  <a:lnTo>
                    <a:pt x="4816592" y="0"/>
                  </a:lnTo>
                  <a:lnTo>
                    <a:pt x="4816592" y="367432"/>
                  </a:lnTo>
                  <a:lnTo>
                    <a:pt x="0" y="367432"/>
                  </a:lnTo>
                  <a:close/>
                </a:path>
              </a:pathLst>
            </a:custGeom>
            <a:solidFill>
              <a:srgbClr val="6A942E"/>
            </a:solidFill>
          </p:spPr>
        </p:sp>
        <p:sp>
          <p:nvSpPr>
            <p:cNvPr name="TextBox 11" id="11"/>
            <p:cNvSpPr txBox="true"/>
            <p:nvPr/>
          </p:nvSpPr>
          <p:spPr>
            <a:xfrm>
              <a:off x="0" y="-38100"/>
              <a:ext cx="4816593" cy="405532"/>
            </a:xfrm>
            <a:prstGeom prst="rect">
              <a:avLst/>
            </a:prstGeom>
          </p:spPr>
          <p:txBody>
            <a:bodyPr anchor="ctr" rtlCol="false" tIns="50800" lIns="50800" bIns="50800" rIns="50800"/>
            <a:lstStyle/>
            <a:p>
              <a:pPr algn="ctr">
                <a:lnSpc>
                  <a:spcPts val="2239"/>
                </a:lnSpc>
              </a:pPr>
            </a:p>
          </p:txBody>
        </p:sp>
      </p:grpSp>
      <p:sp>
        <p:nvSpPr>
          <p:cNvPr name="TextBox 12" id="12"/>
          <p:cNvSpPr txBox="true"/>
          <p:nvPr/>
        </p:nvSpPr>
        <p:spPr>
          <a:xfrm rot="0">
            <a:off x="2386420" y="3617605"/>
            <a:ext cx="4346555" cy="1104265"/>
          </a:xfrm>
          <a:prstGeom prst="rect">
            <a:avLst/>
          </a:prstGeom>
        </p:spPr>
        <p:txBody>
          <a:bodyPr anchor="t" rtlCol="false" tIns="0" lIns="0" bIns="0" rIns="0">
            <a:spAutoFit/>
          </a:bodyPr>
          <a:lstStyle/>
          <a:p>
            <a:pPr algn="l">
              <a:lnSpc>
                <a:spcPts val="8960"/>
              </a:lnSpc>
            </a:pPr>
            <a:r>
              <a:rPr lang="en-US" sz="6400" b="true">
                <a:solidFill>
                  <a:srgbClr val="FFFFFF"/>
                </a:solidFill>
                <a:latin typeface="Cambria Bold"/>
                <a:ea typeface="Cambria Bold"/>
                <a:cs typeface="Cambria Bold"/>
                <a:sym typeface="Cambria Bold"/>
              </a:rPr>
              <a:t>Definition:</a:t>
            </a:r>
          </a:p>
        </p:txBody>
      </p:sp>
      <p:sp>
        <p:nvSpPr>
          <p:cNvPr name="TextBox 13" id="13"/>
          <p:cNvSpPr txBox="true"/>
          <p:nvPr/>
        </p:nvSpPr>
        <p:spPr>
          <a:xfrm rot="0">
            <a:off x="7625801" y="2816008"/>
            <a:ext cx="2878829" cy="632460"/>
          </a:xfrm>
          <a:prstGeom prst="rect">
            <a:avLst/>
          </a:prstGeom>
        </p:spPr>
        <p:txBody>
          <a:bodyPr anchor="t" rtlCol="false" tIns="0" lIns="0" bIns="0" rIns="0">
            <a:spAutoFit/>
          </a:bodyPr>
          <a:lstStyle/>
          <a:p>
            <a:pPr algn="l">
              <a:lnSpc>
                <a:spcPts val="5040"/>
              </a:lnSpc>
            </a:pPr>
            <a:r>
              <a:rPr lang="en-US" sz="3600" b="true">
                <a:solidFill>
                  <a:srgbClr val="FFFFFF"/>
                </a:solidFill>
                <a:latin typeface="Cambria Bold"/>
                <a:ea typeface="Cambria Bold"/>
                <a:cs typeface="Cambria Bold"/>
                <a:sym typeface="Cambria Bold"/>
              </a:rPr>
              <a:t> # 1</a:t>
            </a:r>
          </a:p>
        </p:txBody>
      </p:sp>
      <p:sp>
        <p:nvSpPr>
          <p:cNvPr name="TextBox 14" id="14"/>
          <p:cNvSpPr txBox="true"/>
          <p:nvPr/>
        </p:nvSpPr>
        <p:spPr>
          <a:xfrm rot="0">
            <a:off x="8836365" y="2913163"/>
            <a:ext cx="7725078" cy="1903095"/>
          </a:xfrm>
          <a:prstGeom prst="rect">
            <a:avLst/>
          </a:prstGeom>
        </p:spPr>
        <p:txBody>
          <a:bodyPr anchor="t" rtlCol="false" tIns="0" lIns="0" bIns="0" rIns="0">
            <a:spAutoFit/>
          </a:bodyPr>
          <a:lstStyle/>
          <a:p>
            <a:pPr algn="l">
              <a:lnSpc>
                <a:spcPts val="3779"/>
              </a:lnSpc>
            </a:pPr>
            <a:r>
              <a:rPr lang="en-US" sz="2699" spc="53">
                <a:solidFill>
                  <a:srgbClr val="FFFFFF"/>
                </a:solidFill>
                <a:latin typeface="Cambria"/>
                <a:ea typeface="Cambria"/>
                <a:cs typeface="Cambria"/>
                <a:sym typeface="Cambria"/>
              </a:rPr>
              <a:t>An urban site for potential development, having had previous development where it is contaminated from that previous use or is perceived to be contaminated.  </a:t>
            </a:r>
          </a:p>
        </p:txBody>
      </p:sp>
      <p:sp>
        <p:nvSpPr>
          <p:cNvPr name="TextBox 15" id="15"/>
          <p:cNvSpPr txBox="true"/>
          <p:nvPr/>
        </p:nvSpPr>
        <p:spPr>
          <a:xfrm rot="0">
            <a:off x="7704586" y="5221388"/>
            <a:ext cx="2878829" cy="632460"/>
          </a:xfrm>
          <a:prstGeom prst="rect">
            <a:avLst/>
          </a:prstGeom>
        </p:spPr>
        <p:txBody>
          <a:bodyPr anchor="t" rtlCol="false" tIns="0" lIns="0" bIns="0" rIns="0">
            <a:spAutoFit/>
          </a:bodyPr>
          <a:lstStyle/>
          <a:p>
            <a:pPr algn="l">
              <a:lnSpc>
                <a:spcPts val="5040"/>
              </a:lnSpc>
            </a:pPr>
            <a:r>
              <a:rPr lang="en-US" sz="3600" b="true">
                <a:solidFill>
                  <a:srgbClr val="FFFFFF"/>
                </a:solidFill>
                <a:latin typeface="Cambria Bold"/>
                <a:ea typeface="Cambria Bold"/>
                <a:cs typeface="Cambria Bold"/>
                <a:sym typeface="Cambria Bold"/>
              </a:rPr>
              <a:t># 2</a:t>
            </a:r>
          </a:p>
        </p:txBody>
      </p:sp>
      <p:sp>
        <p:nvSpPr>
          <p:cNvPr name="TextBox 16" id="16"/>
          <p:cNvSpPr txBox="true"/>
          <p:nvPr/>
        </p:nvSpPr>
        <p:spPr>
          <a:xfrm rot="0">
            <a:off x="8836365" y="5278538"/>
            <a:ext cx="8530968" cy="1426845"/>
          </a:xfrm>
          <a:prstGeom prst="rect">
            <a:avLst/>
          </a:prstGeom>
        </p:spPr>
        <p:txBody>
          <a:bodyPr anchor="t" rtlCol="false" tIns="0" lIns="0" bIns="0" rIns="0">
            <a:spAutoFit/>
          </a:bodyPr>
          <a:lstStyle/>
          <a:p>
            <a:pPr algn="l">
              <a:lnSpc>
                <a:spcPts val="3779"/>
              </a:lnSpc>
            </a:pPr>
            <a:r>
              <a:rPr lang="en-US" sz="2699" spc="53">
                <a:solidFill>
                  <a:srgbClr val="FFFFFF"/>
                </a:solidFill>
                <a:latin typeface="Cambria"/>
                <a:ea typeface="Cambria"/>
                <a:cs typeface="Cambria"/>
                <a:sym typeface="Cambria"/>
              </a:rPr>
              <a:t>Previously developed land that has been abandoned, underutilized, and which may carry pollution, or a risk of pollution from the previous use. </a:t>
            </a:r>
          </a:p>
        </p:txBody>
      </p:sp>
      <p:sp>
        <p:nvSpPr>
          <p:cNvPr name="TextBox 17" id="17"/>
          <p:cNvSpPr txBox="true"/>
          <p:nvPr/>
        </p:nvSpPr>
        <p:spPr>
          <a:xfrm rot="0">
            <a:off x="1836916" y="1163739"/>
            <a:ext cx="14724527" cy="1576069"/>
          </a:xfrm>
          <a:prstGeom prst="rect">
            <a:avLst/>
          </a:prstGeom>
        </p:spPr>
        <p:txBody>
          <a:bodyPr anchor="t" rtlCol="false" tIns="0" lIns="0" bIns="0" rIns="0">
            <a:spAutoFit/>
          </a:bodyPr>
          <a:lstStyle/>
          <a:p>
            <a:pPr algn="ctr">
              <a:lnSpc>
                <a:spcPts val="12880"/>
              </a:lnSpc>
            </a:pPr>
            <a:r>
              <a:rPr lang="en-US" sz="9200" b="true">
                <a:solidFill>
                  <a:srgbClr val="FFFFFF"/>
                </a:solidFill>
                <a:latin typeface="Cambria Bold"/>
                <a:ea typeface="Cambria Bold"/>
                <a:cs typeface="Cambria Bold"/>
                <a:sym typeface="Cambria Bold"/>
              </a:rPr>
              <a:t>What is a Brownfield Site?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6136" y="185770"/>
            <a:ext cx="7922799" cy="4829616"/>
            <a:chOff x="0" y="0"/>
            <a:chExt cx="2680058" cy="1633722"/>
          </a:xfrm>
        </p:grpSpPr>
        <p:sp>
          <p:nvSpPr>
            <p:cNvPr name="Freeform 3" id="3"/>
            <p:cNvSpPr/>
            <p:nvPr/>
          </p:nvSpPr>
          <p:spPr>
            <a:xfrm flipH="false" flipV="false" rot="0">
              <a:off x="0" y="0"/>
              <a:ext cx="2680058" cy="1633722"/>
            </a:xfrm>
            <a:custGeom>
              <a:avLst/>
              <a:gdLst/>
              <a:ahLst/>
              <a:cxnLst/>
              <a:rect r="r" b="b" t="t" l="l"/>
              <a:pathLst>
                <a:path h="1633722" w="2680058">
                  <a:moveTo>
                    <a:pt x="0" y="0"/>
                  </a:moveTo>
                  <a:lnTo>
                    <a:pt x="2680058" y="0"/>
                  </a:lnTo>
                  <a:lnTo>
                    <a:pt x="2680058" y="1633722"/>
                  </a:lnTo>
                  <a:lnTo>
                    <a:pt x="0" y="1633722"/>
                  </a:lnTo>
                  <a:close/>
                </a:path>
              </a:pathLst>
            </a:custGeom>
            <a:solidFill>
              <a:srgbClr val="6A942E">
                <a:alpha val="92941"/>
              </a:srgbClr>
            </a:solidFill>
          </p:spPr>
        </p:sp>
      </p:grpSp>
      <p:sp>
        <p:nvSpPr>
          <p:cNvPr name="TextBox 4" id="4"/>
          <p:cNvSpPr txBox="true"/>
          <p:nvPr/>
        </p:nvSpPr>
        <p:spPr>
          <a:xfrm rot="0">
            <a:off x="393491" y="228218"/>
            <a:ext cx="7548089" cy="4687570"/>
          </a:xfrm>
          <a:prstGeom prst="rect">
            <a:avLst/>
          </a:prstGeom>
        </p:spPr>
        <p:txBody>
          <a:bodyPr anchor="t" rtlCol="false" tIns="0" lIns="0" bIns="0" rIns="0">
            <a:spAutoFit/>
          </a:bodyPr>
          <a:lstStyle/>
          <a:p>
            <a:pPr algn="l">
              <a:lnSpc>
                <a:spcPts val="3079"/>
              </a:lnSpc>
            </a:pPr>
            <a:r>
              <a:rPr lang="en-US" sz="2199" spc="43">
                <a:solidFill>
                  <a:srgbClr val="000000"/>
                </a:solidFill>
                <a:latin typeface="Cambria"/>
                <a:ea typeface="Cambria"/>
                <a:cs typeface="Cambria"/>
                <a:sym typeface="Cambria"/>
              </a:rPr>
              <a:t>A traditional financial institution (bank) will require a developer to have access to equity at 25% or more of the total project cost. The costs to “clean up” a site are not costs that the developer typically can pass on to tenants as the clean up generally should occur with or prior to construction.  These additional costs can make a project hard to finance. </a:t>
            </a:r>
          </a:p>
          <a:p>
            <a:pPr algn="l">
              <a:lnSpc>
                <a:spcPts val="3079"/>
              </a:lnSpc>
            </a:pPr>
          </a:p>
          <a:p>
            <a:pPr algn="l">
              <a:lnSpc>
                <a:spcPts val="3079"/>
              </a:lnSpc>
            </a:pPr>
            <a:r>
              <a:rPr lang="en-US" sz="2199" spc="43">
                <a:solidFill>
                  <a:srgbClr val="000000"/>
                </a:solidFill>
                <a:latin typeface="Cambria"/>
                <a:ea typeface="Cambria"/>
                <a:cs typeface="Cambria"/>
                <a:sym typeface="Cambria"/>
              </a:rPr>
              <a:t>Developers may be able to get access to funding from a financial institution with an approved Brownfield plan defining when and how much will be reimbursed. This can close the gap in funding and help a project proceed. </a:t>
            </a:r>
          </a:p>
        </p:txBody>
      </p:sp>
      <p:sp>
        <p:nvSpPr>
          <p:cNvPr name="AutoShape 5" id="5"/>
          <p:cNvSpPr/>
          <p:nvPr/>
        </p:nvSpPr>
        <p:spPr>
          <a:xfrm>
            <a:off x="760296" y="2997063"/>
            <a:ext cx="6492240" cy="0"/>
          </a:xfrm>
          <a:prstGeom prst="line">
            <a:avLst/>
          </a:prstGeom>
          <a:ln cap="flat" w="38100">
            <a:solidFill>
              <a:srgbClr val="266041"/>
            </a:solidFill>
            <a:prstDash val="solid"/>
            <a:headEnd type="none" len="sm" w="sm"/>
            <a:tailEnd type="none" len="sm" w="sm"/>
          </a:ln>
        </p:spPr>
      </p:sp>
      <p:grpSp>
        <p:nvGrpSpPr>
          <p:cNvPr name="Group 6" id="6"/>
          <p:cNvGrpSpPr/>
          <p:nvPr/>
        </p:nvGrpSpPr>
        <p:grpSpPr>
          <a:xfrm rot="0">
            <a:off x="206136" y="5015386"/>
            <a:ext cx="3843360" cy="2985657"/>
            <a:chOff x="0" y="0"/>
            <a:chExt cx="5124480" cy="3980876"/>
          </a:xfrm>
        </p:grpSpPr>
        <p:pic>
          <p:nvPicPr>
            <p:cNvPr name="Picture 7" id="7"/>
            <p:cNvPicPr>
              <a:picLocks noChangeAspect="true"/>
            </p:cNvPicPr>
            <p:nvPr/>
          </p:nvPicPr>
          <p:blipFill>
            <a:blip r:embed="rId2"/>
            <a:srcRect l="0" t="1776" r="0" b="1776"/>
            <a:stretch>
              <a:fillRect/>
            </a:stretch>
          </p:blipFill>
          <p:spPr>
            <a:xfrm flipH="false" flipV="false">
              <a:off x="0" y="0"/>
              <a:ext cx="5124480" cy="3980876"/>
            </a:xfrm>
            <a:prstGeom prst="rect">
              <a:avLst/>
            </a:prstGeom>
          </p:spPr>
        </p:pic>
      </p:grpSp>
      <p:grpSp>
        <p:nvGrpSpPr>
          <p:cNvPr name="Group 8" id="8"/>
          <p:cNvGrpSpPr/>
          <p:nvPr/>
        </p:nvGrpSpPr>
        <p:grpSpPr>
          <a:xfrm rot="0">
            <a:off x="8328960" y="2510083"/>
            <a:ext cx="9606064" cy="5641196"/>
            <a:chOff x="0" y="0"/>
            <a:chExt cx="12808086" cy="7521595"/>
          </a:xfrm>
        </p:grpSpPr>
        <p:sp>
          <p:nvSpPr>
            <p:cNvPr name="AutoShape 9" id="9"/>
            <p:cNvSpPr/>
            <p:nvPr/>
          </p:nvSpPr>
          <p:spPr>
            <a:xfrm>
              <a:off x="4941365" y="124693"/>
              <a:ext cx="6780011" cy="0"/>
            </a:xfrm>
            <a:prstGeom prst="line">
              <a:avLst/>
            </a:prstGeom>
            <a:ln cap="flat" w="73928">
              <a:solidFill>
                <a:srgbClr val="266041"/>
              </a:solidFill>
              <a:prstDash val="sysDot"/>
              <a:headEnd type="none" len="sm" w="sm"/>
              <a:tailEnd type="arrow" len="sm" w="med"/>
            </a:ln>
          </p:spPr>
        </p:sp>
        <p:grpSp>
          <p:nvGrpSpPr>
            <p:cNvPr name="Group 10" id="10"/>
            <p:cNvGrpSpPr/>
            <p:nvPr/>
          </p:nvGrpSpPr>
          <p:grpSpPr>
            <a:xfrm rot="-5400000">
              <a:off x="5922676" y="5171055"/>
              <a:ext cx="2732070" cy="1484665"/>
              <a:chOff x="0" y="0"/>
              <a:chExt cx="759939" cy="412967"/>
            </a:xfrm>
          </p:grpSpPr>
          <p:sp>
            <p:nvSpPr>
              <p:cNvPr name="Freeform 11" id="11"/>
              <p:cNvSpPr/>
              <p:nvPr/>
            </p:nvSpPr>
            <p:spPr>
              <a:xfrm flipH="false" flipV="false" rot="0">
                <a:off x="0" y="0"/>
                <a:ext cx="759939" cy="412967"/>
              </a:xfrm>
              <a:custGeom>
                <a:avLst/>
                <a:gdLst/>
                <a:ahLst/>
                <a:cxnLst/>
                <a:rect r="r" b="b" t="t" l="l"/>
                <a:pathLst>
                  <a:path h="412967" w="759939">
                    <a:moveTo>
                      <a:pt x="556739" y="0"/>
                    </a:moveTo>
                    <a:lnTo>
                      <a:pt x="0" y="0"/>
                    </a:lnTo>
                    <a:lnTo>
                      <a:pt x="0" y="412967"/>
                    </a:lnTo>
                    <a:lnTo>
                      <a:pt x="556739" y="412967"/>
                    </a:lnTo>
                    <a:lnTo>
                      <a:pt x="759939" y="206484"/>
                    </a:lnTo>
                    <a:lnTo>
                      <a:pt x="556739" y="0"/>
                    </a:lnTo>
                    <a:close/>
                  </a:path>
                </a:pathLst>
              </a:custGeom>
              <a:solidFill>
                <a:srgbClr val="5CE1E6"/>
              </a:solidFill>
            </p:spPr>
          </p:sp>
          <p:sp>
            <p:nvSpPr>
              <p:cNvPr name="TextBox 12" id="12"/>
              <p:cNvSpPr txBox="true"/>
              <p:nvPr/>
            </p:nvSpPr>
            <p:spPr>
              <a:xfrm>
                <a:off x="0" y="-38100"/>
                <a:ext cx="645639" cy="451067"/>
              </a:xfrm>
              <a:prstGeom prst="rect">
                <a:avLst/>
              </a:prstGeom>
            </p:spPr>
            <p:txBody>
              <a:bodyPr anchor="ctr" rtlCol="false" tIns="63779" lIns="63779" bIns="63779" rIns="63779"/>
              <a:lstStyle/>
              <a:p>
                <a:pPr algn="ctr">
                  <a:lnSpc>
                    <a:spcPts val="2240"/>
                  </a:lnSpc>
                </a:pPr>
              </a:p>
            </p:txBody>
          </p:sp>
        </p:grpSp>
        <p:grpSp>
          <p:nvGrpSpPr>
            <p:cNvPr name="Group 13" id="13"/>
            <p:cNvGrpSpPr/>
            <p:nvPr/>
          </p:nvGrpSpPr>
          <p:grpSpPr>
            <a:xfrm rot="-5400000">
              <a:off x="6789056" y="4480574"/>
              <a:ext cx="4113033" cy="1484665"/>
              <a:chOff x="0" y="0"/>
              <a:chExt cx="1144061" cy="412967"/>
            </a:xfrm>
          </p:grpSpPr>
          <p:sp>
            <p:nvSpPr>
              <p:cNvPr name="Freeform 14" id="14"/>
              <p:cNvSpPr/>
              <p:nvPr/>
            </p:nvSpPr>
            <p:spPr>
              <a:xfrm flipH="false" flipV="false" rot="0">
                <a:off x="0" y="0"/>
                <a:ext cx="1144061" cy="412967"/>
              </a:xfrm>
              <a:custGeom>
                <a:avLst/>
                <a:gdLst/>
                <a:ahLst/>
                <a:cxnLst/>
                <a:rect r="r" b="b" t="t" l="l"/>
                <a:pathLst>
                  <a:path h="412967" w="1144061">
                    <a:moveTo>
                      <a:pt x="940861" y="0"/>
                    </a:moveTo>
                    <a:lnTo>
                      <a:pt x="0" y="0"/>
                    </a:lnTo>
                    <a:lnTo>
                      <a:pt x="0" y="412967"/>
                    </a:lnTo>
                    <a:lnTo>
                      <a:pt x="940861" y="412967"/>
                    </a:lnTo>
                    <a:lnTo>
                      <a:pt x="1144061" y="206484"/>
                    </a:lnTo>
                    <a:lnTo>
                      <a:pt x="940861" y="0"/>
                    </a:lnTo>
                    <a:close/>
                  </a:path>
                </a:pathLst>
              </a:custGeom>
              <a:solidFill>
                <a:srgbClr val="0CC0DF"/>
              </a:solidFill>
            </p:spPr>
          </p:sp>
          <p:sp>
            <p:nvSpPr>
              <p:cNvPr name="TextBox 15" id="15"/>
              <p:cNvSpPr txBox="true"/>
              <p:nvPr/>
            </p:nvSpPr>
            <p:spPr>
              <a:xfrm>
                <a:off x="0" y="-38100"/>
                <a:ext cx="1029761" cy="451067"/>
              </a:xfrm>
              <a:prstGeom prst="rect">
                <a:avLst/>
              </a:prstGeom>
            </p:spPr>
            <p:txBody>
              <a:bodyPr anchor="ctr" rtlCol="false" tIns="63779" lIns="63779" bIns="63779" rIns="63779"/>
              <a:lstStyle/>
              <a:p>
                <a:pPr algn="ctr">
                  <a:lnSpc>
                    <a:spcPts val="2240"/>
                  </a:lnSpc>
                </a:pPr>
              </a:p>
            </p:txBody>
          </p:sp>
        </p:grpSp>
        <p:grpSp>
          <p:nvGrpSpPr>
            <p:cNvPr name="Group 16" id="16"/>
            <p:cNvGrpSpPr/>
            <p:nvPr/>
          </p:nvGrpSpPr>
          <p:grpSpPr>
            <a:xfrm rot="-5400000">
              <a:off x="7606900" y="3688327"/>
              <a:ext cx="5646029" cy="1536162"/>
              <a:chOff x="0" y="0"/>
              <a:chExt cx="1570472" cy="427291"/>
            </a:xfrm>
          </p:grpSpPr>
          <p:sp>
            <p:nvSpPr>
              <p:cNvPr name="Freeform 17" id="17"/>
              <p:cNvSpPr/>
              <p:nvPr/>
            </p:nvSpPr>
            <p:spPr>
              <a:xfrm flipH="false" flipV="false" rot="0">
                <a:off x="0" y="0"/>
                <a:ext cx="1570472" cy="427291"/>
              </a:xfrm>
              <a:custGeom>
                <a:avLst/>
                <a:gdLst/>
                <a:ahLst/>
                <a:cxnLst/>
                <a:rect r="r" b="b" t="t" l="l"/>
                <a:pathLst>
                  <a:path h="427291" w="1570472">
                    <a:moveTo>
                      <a:pt x="1367272" y="0"/>
                    </a:moveTo>
                    <a:lnTo>
                      <a:pt x="0" y="0"/>
                    </a:lnTo>
                    <a:lnTo>
                      <a:pt x="0" y="427291"/>
                    </a:lnTo>
                    <a:lnTo>
                      <a:pt x="1367272" y="427291"/>
                    </a:lnTo>
                    <a:lnTo>
                      <a:pt x="1570472" y="213646"/>
                    </a:lnTo>
                    <a:lnTo>
                      <a:pt x="1367272" y="0"/>
                    </a:lnTo>
                    <a:close/>
                  </a:path>
                </a:pathLst>
              </a:custGeom>
              <a:solidFill>
                <a:srgbClr val="0097B2"/>
              </a:solidFill>
            </p:spPr>
          </p:sp>
          <p:sp>
            <p:nvSpPr>
              <p:cNvPr name="TextBox 18" id="18"/>
              <p:cNvSpPr txBox="true"/>
              <p:nvPr/>
            </p:nvSpPr>
            <p:spPr>
              <a:xfrm>
                <a:off x="0" y="-38100"/>
                <a:ext cx="1456172" cy="465391"/>
              </a:xfrm>
              <a:prstGeom prst="rect">
                <a:avLst/>
              </a:prstGeom>
            </p:spPr>
            <p:txBody>
              <a:bodyPr anchor="ctr" rtlCol="false" tIns="63779" lIns="63779" bIns="63779" rIns="63779"/>
              <a:lstStyle/>
              <a:p>
                <a:pPr algn="ctr">
                  <a:lnSpc>
                    <a:spcPts val="2240"/>
                  </a:lnSpc>
                </a:pPr>
              </a:p>
            </p:txBody>
          </p:sp>
        </p:grpSp>
        <p:grpSp>
          <p:nvGrpSpPr>
            <p:cNvPr name="Group 19" id="19"/>
            <p:cNvGrpSpPr/>
            <p:nvPr/>
          </p:nvGrpSpPr>
          <p:grpSpPr>
            <a:xfrm rot="-5400000">
              <a:off x="8444158" y="2891525"/>
              <a:ext cx="7191694" cy="1536162"/>
              <a:chOff x="0" y="0"/>
              <a:chExt cx="2000407" cy="427291"/>
            </a:xfrm>
          </p:grpSpPr>
          <p:sp>
            <p:nvSpPr>
              <p:cNvPr name="Freeform 20" id="20"/>
              <p:cNvSpPr/>
              <p:nvPr/>
            </p:nvSpPr>
            <p:spPr>
              <a:xfrm flipH="false" flipV="false" rot="0">
                <a:off x="0" y="0"/>
                <a:ext cx="2000407" cy="427291"/>
              </a:xfrm>
              <a:custGeom>
                <a:avLst/>
                <a:gdLst/>
                <a:ahLst/>
                <a:cxnLst/>
                <a:rect r="r" b="b" t="t" l="l"/>
                <a:pathLst>
                  <a:path h="427291" w="2000407">
                    <a:moveTo>
                      <a:pt x="1797207" y="0"/>
                    </a:moveTo>
                    <a:lnTo>
                      <a:pt x="0" y="0"/>
                    </a:lnTo>
                    <a:lnTo>
                      <a:pt x="0" y="427291"/>
                    </a:lnTo>
                    <a:lnTo>
                      <a:pt x="1797207" y="427291"/>
                    </a:lnTo>
                    <a:lnTo>
                      <a:pt x="2000407" y="213646"/>
                    </a:lnTo>
                    <a:lnTo>
                      <a:pt x="1797207" y="0"/>
                    </a:lnTo>
                    <a:close/>
                  </a:path>
                </a:pathLst>
              </a:custGeom>
              <a:solidFill>
                <a:srgbClr val="0052B2"/>
              </a:solidFill>
            </p:spPr>
          </p:sp>
          <p:sp>
            <p:nvSpPr>
              <p:cNvPr name="TextBox 21" id="21"/>
              <p:cNvSpPr txBox="true"/>
              <p:nvPr/>
            </p:nvSpPr>
            <p:spPr>
              <a:xfrm>
                <a:off x="0" y="-38100"/>
                <a:ext cx="1886107" cy="465391"/>
              </a:xfrm>
              <a:prstGeom prst="rect">
                <a:avLst/>
              </a:prstGeom>
            </p:spPr>
            <p:txBody>
              <a:bodyPr anchor="ctr" rtlCol="false" tIns="63779" lIns="63779" bIns="63779" rIns="63779"/>
              <a:lstStyle/>
              <a:p>
                <a:pPr algn="ctr">
                  <a:lnSpc>
                    <a:spcPts val="2240"/>
                  </a:lnSpc>
                </a:pPr>
              </a:p>
            </p:txBody>
          </p:sp>
        </p:grpSp>
        <p:sp>
          <p:nvSpPr>
            <p:cNvPr name="AutoShape 22" id="22"/>
            <p:cNvSpPr/>
            <p:nvPr/>
          </p:nvSpPr>
          <p:spPr>
            <a:xfrm flipV="true">
              <a:off x="5500921" y="1324600"/>
              <a:ext cx="4794191" cy="4717951"/>
            </a:xfrm>
            <a:prstGeom prst="line">
              <a:avLst/>
            </a:prstGeom>
            <a:ln cap="flat" w="73928">
              <a:solidFill>
                <a:srgbClr val="266041"/>
              </a:solidFill>
              <a:prstDash val="sysDot"/>
              <a:headEnd type="none" len="sm" w="sm"/>
              <a:tailEnd type="arrow" len="sm" w="med"/>
            </a:ln>
          </p:spPr>
        </p:sp>
        <p:sp>
          <p:nvSpPr>
            <p:cNvPr name="AutoShape 23" id="23"/>
            <p:cNvSpPr/>
            <p:nvPr/>
          </p:nvSpPr>
          <p:spPr>
            <a:xfrm>
              <a:off x="4979091" y="7484631"/>
              <a:ext cx="6780011" cy="0"/>
            </a:xfrm>
            <a:prstGeom prst="line">
              <a:avLst/>
            </a:prstGeom>
            <a:ln cap="flat" w="73928">
              <a:solidFill>
                <a:srgbClr val="266041"/>
              </a:solidFill>
              <a:prstDash val="sysDot"/>
              <a:headEnd type="none" len="sm" w="sm"/>
              <a:tailEnd type="arrow" len="sm" w="med"/>
            </a:ln>
          </p:spPr>
        </p:sp>
        <p:sp>
          <p:nvSpPr>
            <p:cNvPr name="TextBox 24" id="24"/>
            <p:cNvSpPr txBox="true"/>
            <p:nvPr/>
          </p:nvSpPr>
          <p:spPr>
            <a:xfrm rot="0">
              <a:off x="462632" y="6635667"/>
              <a:ext cx="4215967" cy="873641"/>
            </a:xfrm>
            <a:prstGeom prst="rect">
              <a:avLst/>
            </a:prstGeom>
          </p:spPr>
          <p:txBody>
            <a:bodyPr anchor="t" rtlCol="false" tIns="0" lIns="0" bIns="0" rIns="0">
              <a:spAutoFit/>
            </a:bodyPr>
            <a:lstStyle/>
            <a:p>
              <a:pPr algn="ctr">
                <a:lnSpc>
                  <a:spcPts val="5541"/>
                </a:lnSpc>
              </a:pPr>
              <a:r>
                <a:rPr lang="en-US" sz="3958">
                  <a:solidFill>
                    <a:srgbClr val="1A3B29"/>
                  </a:solidFill>
                  <a:latin typeface="Canva Sans"/>
                  <a:ea typeface="Canva Sans"/>
                  <a:cs typeface="Canva Sans"/>
                  <a:sym typeface="Canva Sans"/>
                </a:rPr>
                <a:t>$$ Base Year</a:t>
              </a:r>
            </a:p>
          </p:txBody>
        </p:sp>
        <p:sp>
          <p:nvSpPr>
            <p:cNvPr name="TextBox 25" id="25"/>
            <p:cNvSpPr txBox="true"/>
            <p:nvPr/>
          </p:nvSpPr>
          <p:spPr>
            <a:xfrm rot="-2700000">
              <a:off x="3942506" y="3008320"/>
              <a:ext cx="6767586" cy="873641"/>
            </a:xfrm>
            <a:prstGeom prst="rect">
              <a:avLst/>
            </a:prstGeom>
          </p:spPr>
          <p:txBody>
            <a:bodyPr anchor="t" rtlCol="false" tIns="0" lIns="0" bIns="0" rIns="0">
              <a:spAutoFit/>
            </a:bodyPr>
            <a:lstStyle/>
            <a:p>
              <a:pPr algn="ctr">
                <a:lnSpc>
                  <a:spcPts val="5541"/>
                </a:lnSpc>
              </a:pPr>
              <a:r>
                <a:rPr lang="en-US" sz="3958">
                  <a:solidFill>
                    <a:srgbClr val="000000"/>
                  </a:solidFill>
                  <a:latin typeface="Canva Sans"/>
                  <a:ea typeface="Canva Sans"/>
                  <a:cs typeface="Canva Sans"/>
                  <a:sym typeface="Canva Sans"/>
                </a:rPr>
                <a:t>$$$ Future Value</a:t>
              </a:r>
            </a:p>
          </p:txBody>
        </p:sp>
        <p:sp>
          <p:nvSpPr>
            <p:cNvPr name="TextBox 26" id="26"/>
            <p:cNvSpPr txBox="true"/>
            <p:nvPr/>
          </p:nvSpPr>
          <p:spPr>
            <a:xfrm rot="0">
              <a:off x="0" y="-76200"/>
              <a:ext cx="4678599" cy="873641"/>
            </a:xfrm>
            <a:prstGeom prst="rect">
              <a:avLst/>
            </a:prstGeom>
          </p:spPr>
          <p:txBody>
            <a:bodyPr anchor="t" rtlCol="false" tIns="0" lIns="0" bIns="0" rIns="0">
              <a:spAutoFit/>
            </a:bodyPr>
            <a:lstStyle/>
            <a:p>
              <a:pPr algn="ctr">
                <a:lnSpc>
                  <a:spcPts val="5541"/>
                </a:lnSpc>
              </a:pPr>
              <a:r>
                <a:rPr lang="en-US" sz="3958">
                  <a:solidFill>
                    <a:srgbClr val="1A3B29"/>
                  </a:solidFill>
                  <a:latin typeface="Canva Sans"/>
                  <a:ea typeface="Canva Sans"/>
                  <a:cs typeface="Canva Sans"/>
                  <a:sym typeface="Canva Sans"/>
                </a:rPr>
                <a:t>Plan Duration </a:t>
              </a:r>
            </a:p>
          </p:txBody>
        </p:sp>
      </p:grpSp>
      <p:grpSp>
        <p:nvGrpSpPr>
          <p:cNvPr name="Group 27" id="27"/>
          <p:cNvGrpSpPr/>
          <p:nvPr/>
        </p:nvGrpSpPr>
        <p:grpSpPr>
          <a:xfrm rot="0">
            <a:off x="8439798" y="185770"/>
            <a:ext cx="8819502" cy="1198560"/>
            <a:chOff x="0" y="0"/>
            <a:chExt cx="11759336" cy="1598080"/>
          </a:xfrm>
        </p:grpSpPr>
        <p:grpSp>
          <p:nvGrpSpPr>
            <p:cNvPr name="Group 28" id="28"/>
            <p:cNvGrpSpPr/>
            <p:nvPr/>
          </p:nvGrpSpPr>
          <p:grpSpPr>
            <a:xfrm rot="0">
              <a:off x="0" y="0"/>
              <a:ext cx="11759336" cy="1598080"/>
              <a:chOff x="0" y="0"/>
              <a:chExt cx="2322832" cy="315670"/>
            </a:xfrm>
          </p:grpSpPr>
          <p:sp>
            <p:nvSpPr>
              <p:cNvPr name="Freeform 29" id="29"/>
              <p:cNvSpPr/>
              <p:nvPr/>
            </p:nvSpPr>
            <p:spPr>
              <a:xfrm flipH="false" flipV="false" rot="0">
                <a:off x="0" y="0"/>
                <a:ext cx="2322832" cy="315670"/>
              </a:xfrm>
              <a:custGeom>
                <a:avLst/>
                <a:gdLst/>
                <a:ahLst/>
                <a:cxnLst/>
                <a:rect r="r" b="b" t="t" l="l"/>
                <a:pathLst>
                  <a:path h="315670" w="2322832">
                    <a:moveTo>
                      <a:pt x="0" y="0"/>
                    </a:moveTo>
                    <a:lnTo>
                      <a:pt x="2322832" y="0"/>
                    </a:lnTo>
                    <a:lnTo>
                      <a:pt x="2322832" y="315670"/>
                    </a:lnTo>
                    <a:lnTo>
                      <a:pt x="0" y="315670"/>
                    </a:lnTo>
                    <a:close/>
                  </a:path>
                </a:pathLst>
              </a:custGeom>
              <a:solidFill>
                <a:srgbClr val="3692DC"/>
              </a:solidFill>
            </p:spPr>
          </p:sp>
          <p:sp>
            <p:nvSpPr>
              <p:cNvPr name="TextBox 30" id="30"/>
              <p:cNvSpPr txBox="true"/>
              <p:nvPr/>
            </p:nvSpPr>
            <p:spPr>
              <a:xfrm>
                <a:off x="0" y="-38100"/>
                <a:ext cx="2322832" cy="353770"/>
              </a:xfrm>
              <a:prstGeom prst="rect">
                <a:avLst/>
              </a:prstGeom>
            </p:spPr>
            <p:txBody>
              <a:bodyPr anchor="ctr" rtlCol="false" tIns="50800" lIns="50800" bIns="50800" rIns="50800"/>
              <a:lstStyle/>
              <a:p>
                <a:pPr algn="ctr">
                  <a:lnSpc>
                    <a:spcPts val="2239"/>
                  </a:lnSpc>
                </a:pPr>
              </a:p>
            </p:txBody>
          </p:sp>
        </p:grpSp>
        <p:sp>
          <p:nvSpPr>
            <p:cNvPr name="TextBox 31" id="31"/>
            <p:cNvSpPr txBox="true"/>
            <p:nvPr/>
          </p:nvSpPr>
          <p:spPr>
            <a:xfrm rot="0">
              <a:off x="96415" y="144434"/>
              <a:ext cx="11404336" cy="1151043"/>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Function of Brownfield TIF</a:t>
              </a:r>
            </a:p>
          </p:txBody>
        </p:sp>
      </p:grpSp>
      <p:sp>
        <p:nvSpPr>
          <p:cNvPr name="Freeform 32" id="32"/>
          <p:cNvSpPr/>
          <p:nvPr/>
        </p:nvSpPr>
        <p:spPr>
          <a:xfrm flipH="false" flipV="false" rot="0">
            <a:off x="4249128" y="5015386"/>
            <a:ext cx="3880200" cy="2985657"/>
          </a:xfrm>
          <a:custGeom>
            <a:avLst/>
            <a:gdLst/>
            <a:ahLst/>
            <a:cxnLst/>
            <a:rect r="r" b="b" t="t" l="l"/>
            <a:pathLst>
              <a:path h="2985657" w="3880200">
                <a:moveTo>
                  <a:pt x="0" y="0"/>
                </a:moveTo>
                <a:lnTo>
                  <a:pt x="3880200" y="0"/>
                </a:lnTo>
                <a:lnTo>
                  <a:pt x="3880200" y="2985657"/>
                </a:lnTo>
                <a:lnTo>
                  <a:pt x="0" y="2985657"/>
                </a:lnTo>
                <a:lnTo>
                  <a:pt x="0" y="0"/>
                </a:lnTo>
                <a:close/>
              </a:path>
            </a:pathLst>
          </a:custGeom>
          <a:blipFill>
            <a:blip r:embed="rId3"/>
            <a:stretch>
              <a:fillRect l="0" t="-3237" r="0" b="-3237"/>
            </a:stretch>
          </a:blipFill>
        </p:spPr>
      </p:sp>
      <p:sp>
        <p:nvSpPr>
          <p:cNvPr name="Freeform 33" id="33"/>
          <p:cNvSpPr/>
          <p:nvPr/>
        </p:nvSpPr>
        <p:spPr>
          <a:xfrm flipH="false" flipV="false" rot="0">
            <a:off x="206136" y="8151279"/>
            <a:ext cx="3843360" cy="1902209"/>
          </a:xfrm>
          <a:custGeom>
            <a:avLst/>
            <a:gdLst/>
            <a:ahLst/>
            <a:cxnLst/>
            <a:rect r="r" b="b" t="t" l="l"/>
            <a:pathLst>
              <a:path h="1902209" w="3843360">
                <a:moveTo>
                  <a:pt x="0" y="0"/>
                </a:moveTo>
                <a:lnTo>
                  <a:pt x="3843360" y="0"/>
                </a:lnTo>
                <a:lnTo>
                  <a:pt x="3843360" y="1902209"/>
                </a:lnTo>
                <a:lnTo>
                  <a:pt x="0" y="1902209"/>
                </a:lnTo>
                <a:lnTo>
                  <a:pt x="0" y="0"/>
                </a:lnTo>
                <a:close/>
              </a:path>
            </a:pathLst>
          </a:custGeom>
          <a:blipFill>
            <a:blip r:embed="rId4"/>
            <a:stretch>
              <a:fillRect l="0" t="-19504" r="-3071" b="-19504"/>
            </a:stretch>
          </a:blipFill>
        </p:spPr>
      </p:sp>
      <p:sp>
        <p:nvSpPr>
          <p:cNvPr name="Freeform 34" id="34"/>
          <p:cNvSpPr/>
          <p:nvPr/>
        </p:nvSpPr>
        <p:spPr>
          <a:xfrm flipH="false" flipV="false" rot="0">
            <a:off x="4249128" y="8151279"/>
            <a:ext cx="3880200" cy="1902209"/>
          </a:xfrm>
          <a:custGeom>
            <a:avLst/>
            <a:gdLst/>
            <a:ahLst/>
            <a:cxnLst/>
            <a:rect r="r" b="b" t="t" l="l"/>
            <a:pathLst>
              <a:path h="1902209" w="3880200">
                <a:moveTo>
                  <a:pt x="0" y="0"/>
                </a:moveTo>
                <a:lnTo>
                  <a:pt x="3880200" y="0"/>
                </a:lnTo>
                <a:lnTo>
                  <a:pt x="3880200" y="1902209"/>
                </a:lnTo>
                <a:lnTo>
                  <a:pt x="0" y="1902209"/>
                </a:lnTo>
                <a:lnTo>
                  <a:pt x="0" y="0"/>
                </a:lnTo>
                <a:close/>
              </a:path>
            </a:pathLst>
          </a:custGeom>
          <a:blipFill>
            <a:blip r:embed="rId5"/>
            <a:stretch>
              <a:fillRect l="0" t="-30110" r="-41389" b="0"/>
            </a:stretch>
          </a:blipFill>
        </p:spPr>
      </p:sp>
      <p:sp>
        <p:nvSpPr>
          <p:cNvPr name="Freeform 35" id="35"/>
          <p:cNvSpPr/>
          <p:nvPr/>
        </p:nvSpPr>
        <p:spPr>
          <a:xfrm flipH="false" flipV="false" rot="0">
            <a:off x="13322046" y="6860007"/>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6" id="36"/>
          <p:cNvSpPr/>
          <p:nvPr/>
        </p:nvSpPr>
        <p:spPr>
          <a:xfrm flipH="false" flipV="false" rot="0">
            <a:off x="13937841" y="6860007"/>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4515536" y="6065721"/>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15118631" y="6065721"/>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9" id="39"/>
          <p:cNvSpPr/>
          <p:nvPr/>
        </p:nvSpPr>
        <p:spPr>
          <a:xfrm flipH="false" flipV="false" rot="0">
            <a:off x="15696326" y="501538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0" id="40"/>
          <p:cNvSpPr/>
          <p:nvPr/>
        </p:nvSpPr>
        <p:spPr>
          <a:xfrm flipH="false" flipV="false" rot="0">
            <a:off x="16312121" y="501538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1" id="41"/>
          <p:cNvSpPr/>
          <p:nvPr/>
        </p:nvSpPr>
        <p:spPr>
          <a:xfrm flipH="false" flipV="false" rot="0">
            <a:off x="16945130" y="359298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2" id="42"/>
          <p:cNvSpPr/>
          <p:nvPr/>
        </p:nvSpPr>
        <p:spPr>
          <a:xfrm flipH="false" flipV="false" rot="0">
            <a:off x="17451138" y="3592986"/>
            <a:ext cx="314170" cy="442493"/>
          </a:xfrm>
          <a:custGeom>
            <a:avLst/>
            <a:gdLst/>
            <a:ahLst/>
            <a:cxnLst/>
            <a:rect r="r" b="b" t="t" l="l"/>
            <a:pathLst>
              <a:path h="442493" w="314170">
                <a:moveTo>
                  <a:pt x="0" y="0"/>
                </a:moveTo>
                <a:lnTo>
                  <a:pt x="314171" y="0"/>
                </a:lnTo>
                <a:lnTo>
                  <a:pt x="314171"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3" id="43"/>
          <p:cNvSpPr/>
          <p:nvPr/>
        </p:nvSpPr>
        <p:spPr>
          <a:xfrm flipH="false" flipV="false" rot="0">
            <a:off x="13220892" y="5905684"/>
            <a:ext cx="1202055" cy="602530"/>
          </a:xfrm>
          <a:custGeom>
            <a:avLst/>
            <a:gdLst/>
            <a:ahLst/>
            <a:cxnLst/>
            <a:rect r="r" b="b" t="t" l="l"/>
            <a:pathLst>
              <a:path h="602530" w="1202055">
                <a:moveTo>
                  <a:pt x="0" y="0"/>
                </a:moveTo>
                <a:lnTo>
                  <a:pt x="1202056" y="0"/>
                </a:lnTo>
                <a:lnTo>
                  <a:pt x="1202056" y="602530"/>
                </a:lnTo>
                <a:lnTo>
                  <a:pt x="0" y="6025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4" id="44"/>
          <p:cNvSpPr/>
          <p:nvPr/>
        </p:nvSpPr>
        <p:spPr>
          <a:xfrm flipH="false" flipV="false" rot="0">
            <a:off x="14334048" y="4866008"/>
            <a:ext cx="1180790" cy="591871"/>
          </a:xfrm>
          <a:custGeom>
            <a:avLst/>
            <a:gdLst/>
            <a:ahLst/>
            <a:cxnLst/>
            <a:rect r="r" b="b" t="t" l="l"/>
            <a:pathLst>
              <a:path h="591871" w="1180790">
                <a:moveTo>
                  <a:pt x="0" y="0"/>
                </a:moveTo>
                <a:lnTo>
                  <a:pt x="1180790" y="0"/>
                </a:lnTo>
                <a:lnTo>
                  <a:pt x="1180790" y="591871"/>
                </a:lnTo>
                <a:lnTo>
                  <a:pt x="0" y="5918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5" id="45"/>
          <p:cNvSpPr/>
          <p:nvPr/>
        </p:nvSpPr>
        <p:spPr>
          <a:xfrm flipH="false" flipV="false" rot="0">
            <a:off x="15514838" y="3718983"/>
            <a:ext cx="1262827" cy="632992"/>
          </a:xfrm>
          <a:custGeom>
            <a:avLst/>
            <a:gdLst/>
            <a:ahLst/>
            <a:cxnLst/>
            <a:rect r="r" b="b" t="t" l="l"/>
            <a:pathLst>
              <a:path h="632992" w="1262827">
                <a:moveTo>
                  <a:pt x="0" y="0"/>
                </a:moveTo>
                <a:lnTo>
                  <a:pt x="1262826" y="0"/>
                </a:lnTo>
                <a:lnTo>
                  <a:pt x="1262826" y="632992"/>
                </a:lnTo>
                <a:lnTo>
                  <a:pt x="0" y="6329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6" id="46"/>
          <p:cNvSpPr/>
          <p:nvPr/>
        </p:nvSpPr>
        <p:spPr>
          <a:xfrm flipH="false" flipV="false" rot="0">
            <a:off x="16758662" y="2586332"/>
            <a:ext cx="1176363" cy="589652"/>
          </a:xfrm>
          <a:custGeom>
            <a:avLst/>
            <a:gdLst/>
            <a:ahLst/>
            <a:cxnLst/>
            <a:rect r="r" b="b" t="t" l="l"/>
            <a:pathLst>
              <a:path h="589652" w="1176363">
                <a:moveTo>
                  <a:pt x="0" y="0"/>
                </a:moveTo>
                <a:lnTo>
                  <a:pt x="1176363" y="0"/>
                </a:lnTo>
                <a:lnTo>
                  <a:pt x="1176363" y="589652"/>
                </a:lnTo>
                <a:lnTo>
                  <a:pt x="0" y="5896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7" id="47"/>
          <p:cNvSpPr/>
          <p:nvPr/>
        </p:nvSpPr>
        <p:spPr>
          <a:xfrm flipH="false" flipV="false" rot="0">
            <a:off x="15718551" y="576445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8" id="48"/>
          <p:cNvSpPr/>
          <p:nvPr/>
        </p:nvSpPr>
        <p:spPr>
          <a:xfrm flipH="false" flipV="false" rot="0">
            <a:off x="15740776" y="651352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9" id="49"/>
          <p:cNvSpPr/>
          <p:nvPr/>
        </p:nvSpPr>
        <p:spPr>
          <a:xfrm flipH="false" flipV="false" rot="0">
            <a:off x="16312121" y="576445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0" id="50"/>
          <p:cNvSpPr/>
          <p:nvPr/>
        </p:nvSpPr>
        <p:spPr>
          <a:xfrm flipH="false" flipV="false" rot="0">
            <a:off x="16312121" y="651352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1" id="51"/>
          <p:cNvSpPr/>
          <p:nvPr/>
        </p:nvSpPr>
        <p:spPr>
          <a:xfrm flipH="false" flipV="false" rot="0">
            <a:off x="16945130" y="437798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2" id="52"/>
          <p:cNvSpPr/>
          <p:nvPr/>
        </p:nvSpPr>
        <p:spPr>
          <a:xfrm flipH="false" flipV="false" rot="0">
            <a:off x="17451138" y="4377986"/>
            <a:ext cx="314170" cy="442493"/>
          </a:xfrm>
          <a:custGeom>
            <a:avLst/>
            <a:gdLst/>
            <a:ahLst/>
            <a:cxnLst/>
            <a:rect r="r" b="b" t="t" l="l"/>
            <a:pathLst>
              <a:path h="442493" w="314170">
                <a:moveTo>
                  <a:pt x="0" y="0"/>
                </a:moveTo>
                <a:lnTo>
                  <a:pt x="314171" y="0"/>
                </a:lnTo>
                <a:lnTo>
                  <a:pt x="314171"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3" id="53"/>
          <p:cNvSpPr/>
          <p:nvPr/>
        </p:nvSpPr>
        <p:spPr>
          <a:xfrm flipH="false" flipV="false" rot="0">
            <a:off x="16945130" y="5109434"/>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4" id="54"/>
          <p:cNvSpPr/>
          <p:nvPr/>
        </p:nvSpPr>
        <p:spPr>
          <a:xfrm flipH="false" flipV="false" rot="0">
            <a:off x="17459325" y="5109434"/>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5" id="55"/>
          <p:cNvSpPr/>
          <p:nvPr/>
        </p:nvSpPr>
        <p:spPr>
          <a:xfrm flipH="false" flipV="false" rot="0">
            <a:off x="16945130" y="576445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7459325" y="5764456"/>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7" id="57"/>
          <p:cNvSpPr/>
          <p:nvPr/>
        </p:nvSpPr>
        <p:spPr>
          <a:xfrm flipH="false" flipV="false" rot="0">
            <a:off x="14531411" y="6734773"/>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8" id="58"/>
          <p:cNvSpPr/>
          <p:nvPr/>
        </p:nvSpPr>
        <p:spPr>
          <a:xfrm flipH="false" flipV="false" rot="0">
            <a:off x="15136094" y="6734773"/>
            <a:ext cx="314170" cy="442493"/>
          </a:xfrm>
          <a:custGeom>
            <a:avLst/>
            <a:gdLst/>
            <a:ahLst/>
            <a:cxnLst/>
            <a:rect r="r" b="b" t="t" l="l"/>
            <a:pathLst>
              <a:path h="442493" w="314170">
                <a:moveTo>
                  <a:pt x="0" y="0"/>
                </a:moveTo>
                <a:lnTo>
                  <a:pt x="314170" y="0"/>
                </a:lnTo>
                <a:lnTo>
                  <a:pt x="314170" y="442493"/>
                </a:lnTo>
                <a:lnTo>
                  <a:pt x="0" y="442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9" id="59"/>
          <p:cNvSpPr/>
          <p:nvPr/>
        </p:nvSpPr>
        <p:spPr>
          <a:xfrm flipH="false" flipV="false" rot="0">
            <a:off x="13322046" y="7429728"/>
            <a:ext cx="342789" cy="571315"/>
          </a:xfrm>
          <a:custGeom>
            <a:avLst/>
            <a:gdLst/>
            <a:ahLst/>
            <a:cxnLst/>
            <a:rect r="r" b="b" t="t" l="l"/>
            <a:pathLst>
              <a:path h="571315" w="342789">
                <a:moveTo>
                  <a:pt x="0" y="0"/>
                </a:moveTo>
                <a:lnTo>
                  <a:pt x="342789" y="0"/>
                </a:lnTo>
                <a:lnTo>
                  <a:pt x="342789" y="571315"/>
                </a:lnTo>
                <a:lnTo>
                  <a:pt x="0" y="5713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0" id="60"/>
          <p:cNvSpPr/>
          <p:nvPr/>
        </p:nvSpPr>
        <p:spPr>
          <a:xfrm flipH="false" flipV="false" rot="0">
            <a:off x="14486917" y="7405866"/>
            <a:ext cx="342789" cy="571315"/>
          </a:xfrm>
          <a:custGeom>
            <a:avLst/>
            <a:gdLst/>
            <a:ahLst/>
            <a:cxnLst/>
            <a:rect r="r" b="b" t="t" l="l"/>
            <a:pathLst>
              <a:path h="571315" w="342789">
                <a:moveTo>
                  <a:pt x="0" y="0"/>
                </a:moveTo>
                <a:lnTo>
                  <a:pt x="342789" y="0"/>
                </a:lnTo>
                <a:lnTo>
                  <a:pt x="342789" y="571315"/>
                </a:lnTo>
                <a:lnTo>
                  <a:pt x="0" y="5713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1" id="61"/>
          <p:cNvSpPr/>
          <p:nvPr/>
        </p:nvSpPr>
        <p:spPr>
          <a:xfrm flipH="false" flipV="false" rot="0">
            <a:off x="15651789" y="7382004"/>
            <a:ext cx="342789" cy="571315"/>
          </a:xfrm>
          <a:custGeom>
            <a:avLst/>
            <a:gdLst/>
            <a:ahLst/>
            <a:cxnLst/>
            <a:rect r="r" b="b" t="t" l="l"/>
            <a:pathLst>
              <a:path h="571315" w="342789">
                <a:moveTo>
                  <a:pt x="0" y="0"/>
                </a:moveTo>
                <a:lnTo>
                  <a:pt x="342789" y="0"/>
                </a:lnTo>
                <a:lnTo>
                  <a:pt x="342789" y="571315"/>
                </a:lnTo>
                <a:lnTo>
                  <a:pt x="0" y="5713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2" id="62"/>
          <p:cNvSpPr/>
          <p:nvPr/>
        </p:nvSpPr>
        <p:spPr>
          <a:xfrm flipH="false" flipV="false" rot="0">
            <a:off x="16816660" y="7358142"/>
            <a:ext cx="342789" cy="571315"/>
          </a:xfrm>
          <a:custGeom>
            <a:avLst/>
            <a:gdLst/>
            <a:ahLst/>
            <a:cxnLst/>
            <a:rect r="r" b="b" t="t" l="l"/>
            <a:pathLst>
              <a:path h="571315" w="342789">
                <a:moveTo>
                  <a:pt x="0" y="0"/>
                </a:moveTo>
                <a:lnTo>
                  <a:pt x="342789" y="0"/>
                </a:lnTo>
                <a:lnTo>
                  <a:pt x="342789" y="571315"/>
                </a:lnTo>
                <a:lnTo>
                  <a:pt x="0" y="5713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7626335" y="6973951"/>
            <a:ext cx="9484612" cy="0"/>
          </a:xfrm>
          <a:prstGeom prst="line">
            <a:avLst/>
          </a:prstGeom>
          <a:ln cap="rnd" w="47625">
            <a:solidFill>
              <a:srgbClr val="FFFFFF"/>
            </a:solidFill>
            <a:prstDash val="solid"/>
            <a:headEnd type="none" len="sm" w="sm"/>
            <a:tailEnd type="none" len="sm" w="sm"/>
          </a:ln>
        </p:spPr>
      </p:sp>
      <p:grpSp>
        <p:nvGrpSpPr>
          <p:cNvPr name="Group 3" id="3"/>
          <p:cNvGrpSpPr/>
          <p:nvPr/>
        </p:nvGrpSpPr>
        <p:grpSpPr>
          <a:xfrm rot="-5400000">
            <a:off x="5453200" y="-5453200"/>
            <a:ext cx="7497622" cy="18404022"/>
            <a:chOff x="0" y="0"/>
            <a:chExt cx="2536232" cy="6225558"/>
          </a:xfrm>
        </p:grpSpPr>
        <p:sp>
          <p:nvSpPr>
            <p:cNvPr name="Freeform 4" id="4"/>
            <p:cNvSpPr/>
            <p:nvPr/>
          </p:nvSpPr>
          <p:spPr>
            <a:xfrm flipH="false" flipV="false" rot="0">
              <a:off x="0" y="0"/>
              <a:ext cx="2536232" cy="6225558"/>
            </a:xfrm>
            <a:custGeom>
              <a:avLst/>
              <a:gdLst/>
              <a:ahLst/>
              <a:cxnLst/>
              <a:rect r="r" b="b" t="t" l="l"/>
              <a:pathLst>
                <a:path h="6225558" w="2536232">
                  <a:moveTo>
                    <a:pt x="0" y="0"/>
                  </a:moveTo>
                  <a:lnTo>
                    <a:pt x="2536232" y="0"/>
                  </a:lnTo>
                  <a:lnTo>
                    <a:pt x="2536232" y="6225558"/>
                  </a:lnTo>
                  <a:lnTo>
                    <a:pt x="0" y="6225558"/>
                  </a:lnTo>
                  <a:close/>
                </a:path>
              </a:pathLst>
            </a:custGeom>
            <a:solidFill>
              <a:srgbClr val="266041"/>
            </a:solidFill>
          </p:spPr>
        </p:sp>
      </p:grpSp>
      <p:sp>
        <p:nvSpPr>
          <p:cNvPr name="Freeform 5" id="5"/>
          <p:cNvSpPr/>
          <p:nvPr/>
        </p:nvSpPr>
        <p:spPr>
          <a:xfrm flipH="false" flipV="false" rot="0">
            <a:off x="1065128" y="220617"/>
            <a:ext cx="1717038" cy="898892"/>
          </a:xfrm>
          <a:custGeom>
            <a:avLst/>
            <a:gdLst/>
            <a:ahLst/>
            <a:cxnLst/>
            <a:rect r="r" b="b" t="t" l="l"/>
            <a:pathLst>
              <a:path h="898892" w="1717038">
                <a:moveTo>
                  <a:pt x="0" y="0"/>
                </a:moveTo>
                <a:lnTo>
                  <a:pt x="1717038" y="0"/>
                </a:lnTo>
                <a:lnTo>
                  <a:pt x="1717038" y="898892"/>
                </a:lnTo>
                <a:lnTo>
                  <a:pt x="0" y="898892"/>
                </a:lnTo>
                <a:lnTo>
                  <a:pt x="0" y="0"/>
                </a:lnTo>
                <a:close/>
              </a:path>
            </a:pathLst>
          </a:custGeom>
          <a:blipFill>
            <a:blip r:embed="rId3"/>
            <a:stretch>
              <a:fillRect l="0" t="0" r="0" b="0"/>
            </a:stretch>
          </a:blipFill>
        </p:spPr>
      </p:sp>
      <p:sp>
        <p:nvSpPr>
          <p:cNvPr name="Freeform 6" id="6"/>
          <p:cNvSpPr/>
          <p:nvPr/>
        </p:nvSpPr>
        <p:spPr>
          <a:xfrm flipH="false" flipV="false" rot="0">
            <a:off x="0" y="6973951"/>
            <a:ext cx="18404022" cy="4449708"/>
          </a:xfrm>
          <a:custGeom>
            <a:avLst/>
            <a:gdLst/>
            <a:ahLst/>
            <a:cxnLst/>
            <a:rect r="r" b="b" t="t" l="l"/>
            <a:pathLst>
              <a:path h="4449708" w="18404022">
                <a:moveTo>
                  <a:pt x="0" y="0"/>
                </a:moveTo>
                <a:lnTo>
                  <a:pt x="18404022" y="0"/>
                </a:lnTo>
                <a:lnTo>
                  <a:pt x="18404022" y="4449708"/>
                </a:lnTo>
                <a:lnTo>
                  <a:pt x="0" y="4449708"/>
                </a:lnTo>
                <a:lnTo>
                  <a:pt x="0" y="0"/>
                </a:lnTo>
                <a:close/>
              </a:path>
            </a:pathLst>
          </a:custGeom>
          <a:blipFill>
            <a:blip r:embed="rId4"/>
            <a:stretch>
              <a:fillRect l="0" t="-49534" r="0" b="-83115"/>
            </a:stretch>
          </a:blipFill>
        </p:spPr>
      </p:sp>
      <p:sp>
        <p:nvSpPr>
          <p:cNvPr name="TextBox 7" id="7"/>
          <p:cNvSpPr txBox="true"/>
          <p:nvPr/>
        </p:nvSpPr>
        <p:spPr>
          <a:xfrm rot="0">
            <a:off x="1923647" y="274026"/>
            <a:ext cx="14724527" cy="1576069"/>
          </a:xfrm>
          <a:prstGeom prst="rect">
            <a:avLst/>
          </a:prstGeom>
        </p:spPr>
        <p:txBody>
          <a:bodyPr anchor="t" rtlCol="false" tIns="0" lIns="0" bIns="0" rIns="0">
            <a:spAutoFit/>
          </a:bodyPr>
          <a:lstStyle/>
          <a:p>
            <a:pPr algn="ctr">
              <a:lnSpc>
                <a:spcPts val="12880"/>
              </a:lnSpc>
            </a:pPr>
            <a:r>
              <a:rPr lang="en-US" sz="9200" b="true">
                <a:solidFill>
                  <a:srgbClr val="FFFFFF"/>
                </a:solidFill>
                <a:latin typeface="Cambria Bold"/>
                <a:ea typeface="Cambria Bold"/>
                <a:cs typeface="Cambria Bold"/>
                <a:sym typeface="Cambria Bold"/>
              </a:rPr>
              <a:t>How is it Defined?</a:t>
            </a:r>
          </a:p>
        </p:txBody>
      </p:sp>
      <p:sp>
        <p:nvSpPr>
          <p:cNvPr name="AutoShape 8" id="8"/>
          <p:cNvSpPr/>
          <p:nvPr/>
        </p:nvSpPr>
        <p:spPr>
          <a:xfrm>
            <a:off x="7626335" y="5820115"/>
            <a:ext cx="9484612" cy="0"/>
          </a:xfrm>
          <a:prstGeom prst="line">
            <a:avLst/>
          </a:prstGeom>
          <a:ln cap="rnd" w="47625">
            <a:solidFill>
              <a:srgbClr val="FFFFFF"/>
            </a:solidFill>
            <a:prstDash val="solid"/>
            <a:headEnd type="none" len="sm" w="sm"/>
            <a:tailEnd type="none" len="sm" w="sm"/>
          </a:ln>
        </p:spPr>
      </p:sp>
      <p:sp>
        <p:nvSpPr>
          <p:cNvPr name="AutoShape 9" id="9"/>
          <p:cNvSpPr/>
          <p:nvPr/>
        </p:nvSpPr>
        <p:spPr>
          <a:xfrm>
            <a:off x="4558552" y="4527661"/>
            <a:ext cx="8935642" cy="0"/>
          </a:xfrm>
          <a:prstGeom prst="line">
            <a:avLst/>
          </a:prstGeom>
          <a:ln cap="flat" w="38100">
            <a:solidFill>
              <a:srgbClr val="FFFFFF"/>
            </a:solidFill>
            <a:prstDash val="solid"/>
            <a:headEnd type="none" len="sm" w="sm"/>
            <a:tailEnd type="none" len="sm" w="sm"/>
          </a:ln>
        </p:spPr>
      </p:sp>
      <p:grpSp>
        <p:nvGrpSpPr>
          <p:cNvPr name="Group 10" id="10"/>
          <p:cNvGrpSpPr/>
          <p:nvPr/>
        </p:nvGrpSpPr>
        <p:grpSpPr>
          <a:xfrm rot="0">
            <a:off x="0" y="2412070"/>
            <a:ext cx="18288000" cy="1395094"/>
            <a:chOff x="0" y="0"/>
            <a:chExt cx="4816593" cy="367432"/>
          </a:xfrm>
        </p:grpSpPr>
        <p:sp>
          <p:nvSpPr>
            <p:cNvPr name="Freeform 11" id="11"/>
            <p:cNvSpPr/>
            <p:nvPr/>
          </p:nvSpPr>
          <p:spPr>
            <a:xfrm flipH="false" flipV="false" rot="0">
              <a:off x="0" y="0"/>
              <a:ext cx="4816592" cy="367432"/>
            </a:xfrm>
            <a:custGeom>
              <a:avLst/>
              <a:gdLst/>
              <a:ahLst/>
              <a:cxnLst/>
              <a:rect r="r" b="b" t="t" l="l"/>
              <a:pathLst>
                <a:path h="367432" w="4816592">
                  <a:moveTo>
                    <a:pt x="0" y="0"/>
                  </a:moveTo>
                  <a:lnTo>
                    <a:pt x="4816592" y="0"/>
                  </a:lnTo>
                  <a:lnTo>
                    <a:pt x="4816592" y="367432"/>
                  </a:lnTo>
                  <a:lnTo>
                    <a:pt x="0" y="367432"/>
                  </a:lnTo>
                  <a:close/>
                </a:path>
              </a:pathLst>
            </a:custGeom>
            <a:solidFill>
              <a:srgbClr val="6A942E"/>
            </a:solidFill>
          </p:spPr>
        </p:sp>
        <p:sp>
          <p:nvSpPr>
            <p:cNvPr name="TextBox 12" id="12"/>
            <p:cNvSpPr txBox="true"/>
            <p:nvPr/>
          </p:nvSpPr>
          <p:spPr>
            <a:xfrm>
              <a:off x="0" y="-38100"/>
              <a:ext cx="4816593" cy="405532"/>
            </a:xfrm>
            <a:prstGeom prst="rect">
              <a:avLst/>
            </a:prstGeom>
          </p:spPr>
          <p:txBody>
            <a:bodyPr anchor="ctr" rtlCol="false" tIns="50800" lIns="50800" bIns="50800" rIns="50800"/>
            <a:lstStyle/>
            <a:p>
              <a:pPr algn="ctr">
                <a:lnSpc>
                  <a:spcPts val="2239"/>
                </a:lnSpc>
              </a:pPr>
            </a:p>
          </p:txBody>
        </p:sp>
      </p:grpSp>
      <p:grpSp>
        <p:nvGrpSpPr>
          <p:cNvPr name="Group 13" id="13"/>
          <p:cNvGrpSpPr/>
          <p:nvPr/>
        </p:nvGrpSpPr>
        <p:grpSpPr>
          <a:xfrm rot="0">
            <a:off x="0" y="5106592"/>
            <a:ext cx="18288000" cy="1395094"/>
            <a:chOff x="0" y="0"/>
            <a:chExt cx="4816593" cy="367432"/>
          </a:xfrm>
        </p:grpSpPr>
        <p:sp>
          <p:nvSpPr>
            <p:cNvPr name="Freeform 14" id="14"/>
            <p:cNvSpPr/>
            <p:nvPr/>
          </p:nvSpPr>
          <p:spPr>
            <a:xfrm flipH="false" flipV="false" rot="0">
              <a:off x="0" y="0"/>
              <a:ext cx="4816592" cy="367432"/>
            </a:xfrm>
            <a:custGeom>
              <a:avLst/>
              <a:gdLst/>
              <a:ahLst/>
              <a:cxnLst/>
              <a:rect r="r" b="b" t="t" l="l"/>
              <a:pathLst>
                <a:path h="367432" w="4816592">
                  <a:moveTo>
                    <a:pt x="0" y="0"/>
                  </a:moveTo>
                  <a:lnTo>
                    <a:pt x="4816592" y="0"/>
                  </a:lnTo>
                  <a:lnTo>
                    <a:pt x="4816592" y="367432"/>
                  </a:lnTo>
                  <a:lnTo>
                    <a:pt x="0" y="367432"/>
                  </a:lnTo>
                  <a:close/>
                </a:path>
              </a:pathLst>
            </a:custGeom>
            <a:solidFill>
              <a:srgbClr val="6A942E"/>
            </a:solidFill>
          </p:spPr>
        </p:sp>
        <p:sp>
          <p:nvSpPr>
            <p:cNvPr name="TextBox 15" id="15"/>
            <p:cNvSpPr txBox="true"/>
            <p:nvPr/>
          </p:nvSpPr>
          <p:spPr>
            <a:xfrm>
              <a:off x="0" y="-38100"/>
              <a:ext cx="4816593" cy="405532"/>
            </a:xfrm>
            <a:prstGeom prst="rect">
              <a:avLst/>
            </a:prstGeom>
          </p:spPr>
          <p:txBody>
            <a:bodyPr anchor="ctr" rtlCol="false" tIns="50800" lIns="50800" bIns="50800" rIns="50800"/>
            <a:lstStyle/>
            <a:p>
              <a:pPr algn="ctr">
                <a:lnSpc>
                  <a:spcPts val="2239"/>
                </a:lnSpc>
              </a:pPr>
            </a:p>
          </p:txBody>
        </p:sp>
      </p:grpSp>
      <p:sp>
        <p:nvSpPr>
          <p:cNvPr name="TextBox 16" id="16"/>
          <p:cNvSpPr txBox="true"/>
          <p:nvPr/>
        </p:nvSpPr>
        <p:spPr>
          <a:xfrm rot="0">
            <a:off x="3022744" y="5076825"/>
            <a:ext cx="14535704" cy="1426845"/>
          </a:xfrm>
          <a:prstGeom prst="rect">
            <a:avLst/>
          </a:prstGeom>
        </p:spPr>
        <p:txBody>
          <a:bodyPr anchor="t" rtlCol="false" tIns="0" lIns="0" bIns="0" rIns="0">
            <a:spAutoFit/>
          </a:bodyPr>
          <a:lstStyle/>
          <a:p>
            <a:pPr algn="l">
              <a:lnSpc>
                <a:spcPts val="3779"/>
              </a:lnSpc>
            </a:pPr>
            <a:r>
              <a:rPr lang="en-US" sz="2699" spc="53">
                <a:solidFill>
                  <a:srgbClr val="FFFFFF"/>
                </a:solidFill>
                <a:latin typeface="Cambria"/>
                <a:ea typeface="Cambria"/>
                <a:cs typeface="Cambria"/>
                <a:sym typeface="Cambria"/>
              </a:rPr>
              <a:t>Authorization to allow Brownfield Plans to include the use of taxes levied for school operation purposes with the State of Michigan as eligible reimbursement housing development activities for affordable (under 120% AMI) housing units. </a:t>
            </a:r>
          </a:p>
        </p:txBody>
      </p:sp>
      <p:sp>
        <p:nvSpPr>
          <p:cNvPr name="TextBox 17" id="17"/>
          <p:cNvSpPr txBox="true"/>
          <p:nvPr/>
        </p:nvSpPr>
        <p:spPr>
          <a:xfrm rot="0">
            <a:off x="606322" y="2477158"/>
            <a:ext cx="1899667" cy="632460"/>
          </a:xfrm>
          <a:prstGeom prst="rect">
            <a:avLst/>
          </a:prstGeom>
        </p:spPr>
        <p:txBody>
          <a:bodyPr anchor="t" rtlCol="false" tIns="0" lIns="0" bIns="0" rIns="0">
            <a:spAutoFit/>
          </a:bodyPr>
          <a:lstStyle/>
          <a:p>
            <a:pPr algn="l">
              <a:lnSpc>
                <a:spcPts val="5040"/>
              </a:lnSpc>
            </a:pPr>
            <a:r>
              <a:rPr lang="en-US" sz="3600" b="true">
                <a:solidFill>
                  <a:srgbClr val="FFFFFF"/>
                </a:solidFill>
                <a:latin typeface="Cambria Bold"/>
                <a:ea typeface="Cambria Bold"/>
                <a:cs typeface="Cambria Bold"/>
                <a:sym typeface="Cambria Bold"/>
              </a:rPr>
              <a:t>PA 381 : </a:t>
            </a:r>
          </a:p>
        </p:txBody>
      </p:sp>
      <p:sp>
        <p:nvSpPr>
          <p:cNvPr name="TextBox 18" id="18"/>
          <p:cNvSpPr txBox="true"/>
          <p:nvPr/>
        </p:nvSpPr>
        <p:spPr>
          <a:xfrm rot="0">
            <a:off x="2940165" y="2380319"/>
            <a:ext cx="14170783" cy="1426845"/>
          </a:xfrm>
          <a:prstGeom prst="rect">
            <a:avLst/>
          </a:prstGeom>
        </p:spPr>
        <p:txBody>
          <a:bodyPr anchor="t" rtlCol="false" tIns="0" lIns="0" bIns="0" rIns="0">
            <a:spAutoFit/>
          </a:bodyPr>
          <a:lstStyle/>
          <a:p>
            <a:pPr algn="l">
              <a:lnSpc>
                <a:spcPts val="3779"/>
              </a:lnSpc>
            </a:pPr>
            <a:r>
              <a:rPr lang="en-US" sz="2699" spc="53">
                <a:solidFill>
                  <a:srgbClr val="FFFFFF"/>
                </a:solidFill>
                <a:latin typeface="Cambria"/>
                <a:ea typeface="Cambria"/>
                <a:cs typeface="Cambria"/>
                <a:sym typeface="Cambria"/>
              </a:rPr>
              <a:t>Authorization to create Brownfield Authorities, districts/ zones, facilitation of plans, to redevelop properties that contain/contained blighted, functionally obsolete property or any other “eligible activity”. </a:t>
            </a:r>
          </a:p>
        </p:txBody>
      </p:sp>
      <p:sp>
        <p:nvSpPr>
          <p:cNvPr name="TextBox 19" id="19"/>
          <p:cNvSpPr txBox="true"/>
          <p:nvPr/>
        </p:nvSpPr>
        <p:spPr>
          <a:xfrm rot="0">
            <a:off x="606322" y="3136348"/>
            <a:ext cx="2083785" cy="547370"/>
          </a:xfrm>
          <a:prstGeom prst="rect">
            <a:avLst/>
          </a:prstGeom>
        </p:spPr>
        <p:txBody>
          <a:bodyPr anchor="t" rtlCol="false" tIns="0" lIns="0" bIns="0" rIns="0">
            <a:spAutoFit/>
          </a:bodyPr>
          <a:lstStyle/>
          <a:p>
            <a:pPr algn="l">
              <a:lnSpc>
                <a:spcPts val="4480"/>
              </a:lnSpc>
            </a:pPr>
            <a:r>
              <a:rPr lang="en-US" sz="3200" b="true">
                <a:solidFill>
                  <a:srgbClr val="FFFFFF"/>
                </a:solidFill>
                <a:latin typeface="Cambria Bold"/>
                <a:ea typeface="Cambria Bold"/>
                <a:cs typeface="Cambria Bold"/>
                <a:sym typeface="Cambria Bold"/>
              </a:rPr>
              <a:t> 1996</a:t>
            </a:r>
          </a:p>
        </p:txBody>
      </p:sp>
      <p:sp>
        <p:nvSpPr>
          <p:cNvPr name="TextBox 20" id="20"/>
          <p:cNvSpPr txBox="true"/>
          <p:nvPr/>
        </p:nvSpPr>
        <p:spPr>
          <a:xfrm rot="0">
            <a:off x="606322" y="5169240"/>
            <a:ext cx="1899667" cy="632460"/>
          </a:xfrm>
          <a:prstGeom prst="rect">
            <a:avLst/>
          </a:prstGeom>
        </p:spPr>
        <p:txBody>
          <a:bodyPr anchor="t" rtlCol="false" tIns="0" lIns="0" bIns="0" rIns="0">
            <a:spAutoFit/>
          </a:bodyPr>
          <a:lstStyle/>
          <a:p>
            <a:pPr algn="l">
              <a:lnSpc>
                <a:spcPts val="5040"/>
              </a:lnSpc>
            </a:pPr>
            <a:r>
              <a:rPr lang="en-US" sz="3600" b="true">
                <a:solidFill>
                  <a:srgbClr val="FFFFFF"/>
                </a:solidFill>
                <a:latin typeface="Cambria Bold"/>
                <a:ea typeface="Cambria Bold"/>
                <a:cs typeface="Cambria Bold"/>
                <a:sym typeface="Cambria Bold"/>
              </a:rPr>
              <a:t>PA 90 : </a:t>
            </a:r>
          </a:p>
        </p:txBody>
      </p:sp>
      <p:sp>
        <p:nvSpPr>
          <p:cNvPr name="TextBox 21" id="21"/>
          <p:cNvSpPr txBox="true"/>
          <p:nvPr/>
        </p:nvSpPr>
        <p:spPr>
          <a:xfrm rot="0">
            <a:off x="606322" y="5753440"/>
            <a:ext cx="2083785" cy="547370"/>
          </a:xfrm>
          <a:prstGeom prst="rect">
            <a:avLst/>
          </a:prstGeom>
        </p:spPr>
        <p:txBody>
          <a:bodyPr anchor="t" rtlCol="false" tIns="0" lIns="0" bIns="0" rIns="0">
            <a:spAutoFit/>
          </a:bodyPr>
          <a:lstStyle/>
          <a:p>
            <a:pPr algn="l">
              <a:lnSpc>
                <a:spcPts val="4480"/>
              </a:lnSpc>
            </a:pPr>
            <a:r>
              <a:rPr lang="en-US" sz="3200" b="true">
                <a:solidFill>
                  <a:srgbClr val="FFFFFF"/>
                </a:solidFill>
                <a:latin typeface="Cambria Bold"/>
                <a:ea typeface="Cambria Bold"/>
                <a:cs typeface="Cambria Bold"/>
                <a:sym typeface="Cambria Bold"/>
              </a:rPr>
              <a:t> 2023</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grpSp>
        <p:nvGrpSpPr>
          <p:cNvPr name="Group 3" id="3"/>
          <p:cNvGrpSpPr/>
          <p:nvPr/>
        </p:nvGrpSpPr>
        <p:grpSpPr>
          <a:xfrm rot="0">
            <a:off x="10180876" y="264648"/>
            <a:ext cx="7580712" cy="8764156"/>
            <a:chOff x="0" y="0"/>
            <a:chExt cx="1996566" cy="2308255"/>
          </a:xfrm>
        </p:grpSpPr>
        <p:sp>
          <p:nvSpPr>
            <p:cNvPr name="Freeform 4" id="4"/>
            <p:cNvSpPr/>
            <p:nvPr/>
          </p:nvSpPr>
          <p:spPr>
            <a:xfrm flipH="false" flipV="false" rot="0">
              <a:off x="0" y="0"/>
              <a:ext cx="1996566" cy="2308255"/>
            </a:xfrm>
            <a:custGeom>
              <a:avLst/>
              <a:gdLst/>
              <a:ahLst/>
              <a:cxnLst/>
              <a:rect r="r" b="b" t="t" l="l"/>
              <a:pathLst>
                <a:path h="2308255" w="1996566">
                  <a:moveTo>
                    <a:pt x="0" y="0"/>
                  </a:moveTo>
                  <a:lnTo>
                    <a:pt x="1996566" y="0"/>
                  </a:lnTo>
                  <a:lnTo>
                    <a:pt x="1996566" y="2308255"/>
                  </a:lnTo>
                  <a:lnTo>
                    <a:pt x="0" y="2308255"/>
                  </a:lnTo>
                  <a:close/>
                </a:path>
              </a:pathLst>
            </a:custGeom>
            <a:solidFill>
              <a:srgbClr val="6A942E"/>
            </a:solidFill>
          </p:spPr>
        </p:sp>
        <p:sp>
          <p:nvSpPr>
            <p:cNvPr name="TextBox 5" id="5"/>
            <p:cNvSpPr txBox="true"/>
            <p:nvPr/>
          </p:nvSpPr>
          <p:spPr>
            <a:xfrm>
              <a:off x="0" y="-38100"/>
              <a:ext cx="1996566" cy="2346355"/>
            </a:xfrm>
            <a:prstGeom prst="rect">
              <a:avLst/>
            </a:prstGeom>
          </p:spPr>
          <p:txBody>
            <a:bodyPr anchor="ctr" rtlCol="false" tIns="50800" lIns="50800" bIns="50800" rIns="50800"/>
            <a:lstStyle/>
            <a:p>
              <a:pPr algn="ctr">
                <a:lnSpc>
                  <a:spcPts val="2239"/>
                </a:lnSpc>
              </a:pPr>
            </a:p>
          </p:txBody>
        </p:sp>
      </p:grpSp>
      <p:grpSp>
        <p:nvGrpSpPr>
          <p:cNvPr name="Group 6" id="6"/>
          <p:cNvGrpSpPr/>
          <p:nvPr/>
        </p:nvGrpSpPr>
        <p:grpSpPr>
          <a:xfrm rot="0">
            <a:off x="1786176" y="277116"/>
            <a:ext cx="7486454" cy="1291744"/>
            <a:chOff x="0" y="0"/>
            <a:chExt cx="9981938" cy="1722326"/>
          </a:xfrm>
        </p:grpSpPr>
        <p:grpSp>
          <p:nvGrpSpPr>
            <p:cNvPr name="Group 7" id="7"/>
            <p:cNvGrpSpPr/>
            <p:nvPr/>
          </p:nvGrpSpPr>
          <p:grpSpPr>
            <a:xfrm rot="0">
              <a:off x="0" y="0"/>
              <a:ext cx="9981938" cy="1722326"/>
              <a:chOff x="0" y="0"/>
              <a:chExt cx="1362750" cy="235135"/>
            </a:xfrm>
          </p:grpSpPr>
          <p:sp>
            <p:nvSpPr>
              <p:cNvPr name="Freeform 8" id="8"/>
              <p:cNvSpPr/>
              <p:nvPr/>
            </p:nvSpPr>
            <p:spPr>
              <a:xfrm flipH="false" flipV="false" rot="0">
                <a:off x="0" y="0"/>
                <a:ext cx="1362750" cy="235135"/>
              </a:xfrm>
              <a:custGeom>
                <a:avLst/>
                <a:gdLst/>
                <a:ahLst/>
                <a:cxnLst/>
                <a:rect r="r" b="b" t="t" l="l"/>
                <a:pathLst>
                  <a:path h="235135" w="1362750">
                    <a:moveTo>
                      <a:pt x="0" y="0"/>
                    </a:moveTo>
                    <a:lnTo>
                      <a:pt x="1362750" y="0"/>
                    </a:lnTo>
                    <a:lnTo>
                      <a:pt x="1362750" y="235135"/>
                    </a:lnTo>
                    <a:lnTo>
                      <a:pt x="0" y="235135"/>
                    </a:lnTo>
                    <a:close/>
                  </a:path>
                </a:pathLst>
              </a:custGeom>
              <a:solidFill>
                <a:srgbClr val="6A942E"/>
              </a:solidFill>
            </p:spPr>
          </p:sp>
          <p:sp>
            <p:nvSpPr>
              <p:cNvPr name="TextBox 9" id="9"/>
              <p:cNvSpPr txBox="true"/>
              <p:nvPr/>
            </p:nvSpPr>
            <p:spPr>
              <a:xfrm>
                <a:off x="0" y="-38100"/>
                <a:ext cx="1362750" cy="273235"/>
              </a:xfrm>
              <a:prstGeom prst="rect">
                <a:avLst/>
              </a:prstGeom>
            </p:spPr>
            <p:txBody>
              <a:bodyPr anchor="ctr" rtlCol="false" tIns="50800" lIns="50800" bIns="50800" rIns="50800"/>
              <a:lstStyle/>
              <a:p>
                <a:pPr algn="ctr">
                  <a:lnSpc>
                    <a:spcPts val="2240"/>
                  </a:lnSpc>
                </a:pPr>
              </a:p>
            </p:txBody>
          </p:sp>
        </p:grpSp>
        <p:sp>
          <p:nvSpPr>
            <p:cNvPr name="TextBox 10" id="10"/>
            <p:cNvSpPr txBox="true"/>
            <p:nvPr/>
          </p:nvSpPr>
          <p:spPr>
            <a:xfrm rot="0">
              <a:off x="806540" y="113165"/>
              <a:ext cx="8368858" cy="1362645"/>
            </a:xfrm>
            <a:prstGeom prst="rect">
              <a:avLst/>
            </a:prstGeom>
          </p:spPr>
          <p:txBody>
            <a:bodyPr anchor="t" rtlCol="false" tIns="0" lIns="0" bIns="0" rIns="0">
              <a:spAutoFit/>
            </a:bodyPr>
            <a:lstStyle/>
            <a:p>
              <a:pPr algn="ctr">
                <a:lnSpc>
                  <a:spcPts val="8507"/>
                </a:lnSpc>
              </a:pPr>
              <a:r>
                <a:rPr lang="en-US" sz="6076" b="true">
                  <a:solidFill>
                    <a:srgbClr val="000000"/>
                  </a:solidFill>
                  <a:latin typeface="Cambria Bold"/>
                  <a:ea typeface="Cambria Bold"/>
                  <a:cs typeface="Cambria Bold"/>
                  <a:sym typeface="Cambria Bold"/>
                </a:rPr>
                <a:t>MSHDA Updates</a:t>
              </a:r>
            </a:p>
          </p:txBody>
        </p:sp>
      </p:grpSp>
      <p:sp>
        <p:nvSpPr>
          <p:cNvPr name="TextBox 11" id="11"/>
          <p:cNvSpPr txBox="true"/>
          <p:nvPr/>
        </p:nvSpPr>
        <p:spPr>
          <a:xfrm rot="0">
            <a:off x="10291645" y="1047545"/>
            <a:ext cx="6923979" cy="1189990"/>
          </a:xfrm>
          <a:prstGeom prst="rect">
            <a:avLst/>
          </a:prstGeom>
        </p:spPr>
        <p:txBody>
          <a:bodyPr anchor="t" rtlCol="false" tIns="0" lIns="0" bIns="0" rIns="0">
            <a:spAutoFit/>
          </a:bodyPr>
          <a:lstStyle/>
          <a:p>
            <a:pPr algn="l">
              <a:lnSpc>
                <a:spcPts val="4759"/>
              </a:lnSpc>
            </a:pPr>
            <a:r>
              <a:rPr lang="en-US" sz="3399" b="true">
                <a:solidFill>
                  <a:srgbClr val="000000"/>
                </a:solidFill>
                <a:latin typeface="Cambria Bold"/>
                <a:ea typeface="Cambria Bold"/>
                <a:cs typeface="Cambria Bold"/>
                <a:sym typeface="Cambria Bold"/>
              </a:rPr>
              <a:t>Plan Submissions</a:t>
            </a:r>
            <a:r>
              <a:rPr lang="en-US" sz="3399">
                <a:solidFill>
                  <a:srgbClr val="000000"/>
                </a:solidFill>
                <a:latin typeface="Cambria"/>
                <a:ea typeface="Cambria"/>
                <a:cs typeface="Cambria"/>
                <a:sym typeface="Cambria"/>
              </a:rPr>
              <a:t>:</a:t>
            </a:r>
          </a:p>
          <a:p>
            <a:pPr algn="l">
              <a:lnSpc>
                <a:spcPts val="4759"/>
              </a:lnSpc>
            </a:pPr>
            <a:r>
              <a:rPr lang="en-US" sz="3399">
                <a:solidFill>
                  <a:srgbClr val="000000"/>
                </a:solidFill>
                <a:latin typeface="Cambria"/>
                <a:ea typeface="Cambria"/>
                <a:cs typeface="Cambria"/>
                <a:sym typeface="Cambria"/>
              </a:rPr>
              <a:t>9 Work Plans formally submitted</a:t>
            </a:r>
          </a:p>
        </p:txBody>
      </p:sp>
      <p:sp>
        <p:nvSpPr>
          <p:cNvPr name="TextBox 12" id="12"/>
          <p:cNvSpPr txBox="true"/>
          <p:nvPr/>
        </p:nvSpPr>
        <p:spPr>
          <a:xfrm rot="0">
            <a:off x="10338950" y="2856660"/>
            <a:ext cx="6829368" cy="1790065"/>
          </a:xfrm>
          <a:prstGeom prst="rect">
            <a:avLst/>
          </a:prstGeom>
        </p:spPr>
        <p:txBody>
          <a:bodyPr anchor="t" rtlCol="false" tIns="0" lIns="0" bIns="0" rIns="0">
            <a:spAutoFit/>
          </a:bodyPr>
          <a:lstStyle/>
          <a:p>
            <a:pPr algn="l">
              <a:lnSpc>
                <a:spcPts val="4759"/>
              </a:lnSpc>
            </a:pPr>
            <a:r>
              <a:rPr lang="en-US" sz="3399" b="true">
                <a:solidFill>
                  <a:srgbClr val="000000"/>
                </a:solidFill>
                <a:latin typeface="Cambria Bold"/>
                <a:ea typeface="Cambria Bold"/>
                <a:cs typeface="Cambria Bold"/>
                <a:sym typeface="Cambria Bold"/>
              </a:rPr>
              <a:t>Approvals</a:t>
            </a:r>
            <a:r>
              <a:rPr lang="en-US" sz="3399">
                <a:solidFill>
                  <a:srgbClr val="000000"/>
                </a:solidFill>
                <a:latin typeface="Cambria"/>
                <a:ea typeface="Cambria"/>
                <a:cs typeface="Cambria"/>
                <a:sym typeface="Cambria"/>
              </a:rPr>
              <a:t>: </a:t>
            </a:r>
          </a:p>
          <a:p>
            <a:pPr algn="l">
              <a:lnSpc>
                <a:spcPts val="4759"/>
              </a:lnSpc>
            </a:pPr>
            <a:r>
              <a:rPr lang="en-US" sz="3399">
                <a:solidFill>
                  <a:srgbClr val="000000"/>
                </a:solidFill>
                <a:latin typeface="Cambria"/>
                <a:ea typeface="Cambria"/>
                <a:cs typeface="Cambria"/>
                <a:sym typeface="Cambria"/>
              </a:rPr>
              <a:t>9 Work Plans conditionally approved</a:t>
            </a:r>
          </a:p>
        </p:txBody>
      </p:sp>
      <p:sp>
        <p:nvSpPr>
          <p:cNvPr name="TextBox 13" id="13"/>
          <p:cNvSpPr txBox="true"/>
          <p:nvPr/>
        </p:nvSpPr>
        <p:spPr>
          <a:xfrm rot="0">
            <a:off x="10338950" y="5268791"/>
            <a:ext cx="6920350" cy="1790065"/>
          </a:xfrm>
          <a:prstGeom prst="rect">
            <a:avLst/>
          </a:prstGeom>
        </p:spPr>
        <p:txBody>
          <a:bodyPr anchor="t" rtlCol="false" tIns="0" lIns="0" bIns="0" rIns="0">
            <a:spAutoFit/>
          </a:bodyPr>
          <a:lstStyle/>
          <a:p>
            <a:pPr algn="just">
              <a:lnSpc>
                <a:spcPts val="4759"/>
              </a:lnSpc>
            </a:pPr>
            <a:r>
              <a:rPr lang="en-US" sz="3399" b="true">
                <a:solidFill>
                  <a:srgbClr val="000000"/>
                </a:solidFill>
                <a:latin typeface="Cambria Bold"/>
                <a:ea typeface="Cambria Bold"/>
                <a:cs typeface="Cambria Bold"/>
                <a:sym typeface="Cambria Bold"/>
              </a:rPr>
              <a:t>Average Tax Capture</a:t>
            </a:r>
            <a:r>
              <a:rPr lang="en-US" sz="3399">
                <a:solidFill>
                  <a:srgbClr val="000000"/>
                </a:solidFill>
                <a:latin typeface="Cambria"/>
                <a:ea typeface="Cambria"/>
                <a:cs typeface="Cambria"/>
                <a:sym typeface="Cambria"/>
              </a:rPr>
              <a:t>:       23 Years</a:t>
            </a:r>
          </a:p>
          <a:p>
            <a:pPr algn="just">
              <a:lnSpc>
                <a:spcPts val="4759"/>
              </a:lnSpc>
            </a:pPr>
            <a:r>
              <a:rPr lang="en-US" sz="3399" b="true">
                <a:solidFill>
                  <a:srgbClr val="000000"/>
                </a:solidFill>
                <a:latin typeface="Cambria Bold"/>
                <a:ea typeface="Cambria Bold"/>
                <a:cs typeface="Cambria Bold"/>
                <a:sym typeface="Cambria Bold"/>
              </a:rPr>
              <a:t>Average Unit Count</a:t>
            </a:r>
            <a:r>
              <a:rPr lang="en-US" sz="3399">
                <a:solidFill>
                  <a:srgbClr val="000000"/>
                </a:solidFill>
                <a:latin typeface="Cambria"/>
                <a:ea typeface="Cambria"/>
                <a:cs typeface="Cambria"/>
                <a:sym typeface="Cambria"/>
              </a:rPr>
              <a:t>:           78 Units</a:t>
            </a:r>
          </a:p>
          <a:p>
            <a:pPr algn="just">
              <a:lnSpc>
                <a:spcPts val="4759"/>
              </a:lnSpc>
            </a:pPr>
            <a:r>
              <a:rPr lang="en-US" sz="3399" b="true">
                <a:solidFill>
                  <a:srgbClr val="000000"/>
                </a:solidFill>
                <a:latin typeface="Cambria Bold"/>
                <a:ea typeface="Cambria Bold"/>
                <a:cs typeface="Cambria Bold"/>
                <a:sym typeface="Cambria Bold"/>
              </a:rPr>
              <a:t>Average Reimbursement:</a:t>
            </a:r>
            <a:r>
              <a:rPr lang="en-US" sz="3399">
                <a:solidFill>
                  <a:srgbClr val="000000"/>
                </a:solidFill>
                <a:latin typeface="Cambria"/>
                <a:ea typeface="Cambria"/>
                <a:cs typeface="Cambria"/>
                <a:sym typeface="Cambria"/>
              </a:rPr>
              <a:t>       $7M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11344" y="206933"/>
            <a:ext cx="7866100" cy="1172006"/>
            <a:chOff x="0" y="0"/>
            <a:chExt cx="10488134" cy="1562674"/>
          </a:xfrm>
        </p:grpSpPr>
        <p:grpSp>
          <p:nvGrpSpPr>
            <p:cNvPr name="Group 3" id="3"/>
            <p:cNvGrpSpPr/>
            <p:nvPr/>
          </p:nvGrpSpPr>
          <p:grpSpPr>
            <a:xfrm rot="0">
              <a:off x="0" y="0"/>
              <a:ext cx="10488134" cy="1562674"/>
              <a:chOff x="0" y="0"/>
              <a:chExt cx="2071730" cy="308676"/>
            </a:xfrm>
          </p:grpSpPr>
          <p:sp>
            <p:nvSpPr>
              <p:cNvPr name="Freeform 4" id="4"/>
              <p:cNvSpPr/>
              <p:nvPr/>
            </p:nvSpPr>
            <p:spPr>
              <a:xfrm flipH="false" flipV="false" rot="0">
                <a:off x="0" y="0"/>
                <a:ext cx="2071730" cy="308676"/>
              </a:xfrm>
              <a:custGeom>
                <a:avLst/>
                <a:gdLst/>
                <a:ahLst/>
                <a:cxnLst/>
                <a:rect r="r" b="b" t="t" l="l"/>
                <a:pathLst>
                  <a:path h="308676" w="2071730">
                    <a:moveTo>
                      <a:pt x="0" y="0"/>
                    </a:moveTo>
                    <a:lnTo>
                      <a:pt x="2071730" y="0"/>
                    </a:lnTo>
                    <a:lnTo>
                      <a:pt x="2071730" y="308676"/>
                    </a:lnTo>
                    <a:lnTo>
                      <a:pt x="0" y="308676"/>
                    </a:lnTo>
                    <a:close/>
                  </a:path>
                </a:pathLst>
              </a:custGeom>
              <a:solidFill>
                <a:srgbClr val="266041"/>
              </a:solidFill>
            </p:spPr>
          </p:sp>
          <p:sp>
            <p:nvSpPr>
              <p:cNvPr name="TextBox 5" id="5"/>
              <p:cNvSpPr txBox="true"/>
              <p:nvPr/>
            </p:nvSpPr>
            <p:spPr>
              <a:xfrm>
                <a:off x="0" y="-38100"/>
                <a:ext cx="2071730" cy="346776"/>
              </a:xfrm>
              <a:prstGeom prst="rect">
                <a:avLst/>
              </a:prstGeom>
            </p:spPr>
            <p:txBody>
              <a:bodyPr anchor="ctr" rtlCol="false" tIns="50800" lIns="50800" bIns="50800" rIns="50800"/>
              <a:lstStyle/>
              <a:p>
                <a:pPr algn="ctr">
                  <a:lnSpc>
                    <a:spcPts val="2239"/>
                  </a:lnSpc>
                </a:pPr>
              </a:p>
            </p:txBody>
          </p:sp>
        </p:grpSp>
        <p:sp>
          <p:nvSpPr>
            <p:cNvPr name="TextBox 6" id="6"/>
            <p:cNvSpPr txBox="true"/>
            <p:nvPr/>
          </p:nvSpPr>
          <p:spPr>
            <a:xfrm rot="0">
              <a:off x="0" y="44738"/>
              <a:ext cx="10251739" cy="1396997"/>
            </a:xfrm>
            <a:prstGeom prst="rect">
              <a:avLst/>
            </a:prstGeom>
          </p:spPr>
          <p:txBody>
            <a:bodyPr anchor="t" rtlCol="false" tIns="0" lIns="0" bIns="0" rIns="0">
              <a:spAutoFit/>
            </a:bodyPr>
            <a:lstStyle/>
            <a:p>
              <a:pPr algn="ctr">
                <a:lnSpc>
                  <a:spcPts val="4200"/>
                </a:lnSpc>
              </a:pPr>
              <a:r>
                <a:rPr lang="en-US" b="true" sz="3000">
                  <a:solidFill>
                    <a:srgbClr val="FFFFFF"/>
                  </a:solidFill>
                  <a:latin typeface="Cambria Bold"/>
                  <a:ea typeface="Cambria Bold"/>
                  <a:cs typeface="Cambria Bold"/>
                  <a:sym typeface="Cambria Bold"/>
                </a:rPr>
                <a:t>Michigan State Housing Development Authority MSHDA Projects</a:t>
              </a:r>
            </a:p>
          </p:txBody>
        </p:sp>
      </p:grpSp>
      <p:grpSp>
        <p:nvGrpSpPr>
          <p:cNvPr name="Group 7" id="7"/>
          <p:cNvGrpSpPr/>
          <p:nvPr/>
        </p:nvGrpSpPr>
        <p:grpSpPr>
          <a:xfrm rot="0">
            <a:off x="311344" y="1574447"/>
            <a:ext cx="7866100" cy="8437211"/>
            <a:chOff x="0" y="0"/>
            <a:chExt cx="2071730" cy="2222146"/>
          </a:xfrm>
        </p:grpSpPr>
        <p:sp>
          <p:nvSpPr>
            <p:cNvPr name="Freeform 8" id="8"/>
            <p:cNvSpPr/>
            <p:nvPr/>
          </p:nvSpPr>
          <p:spPr>
            <a:xfrm flipH="false" flipV="false" rot="0">
              <a:off x="0" y="0"/>
              <a:ext cx="2071730" cy="2222146"/>
            </a:xfrm>
            <a:custGeom>
              <a:avLst/>
              <a:gdLst/>
              <a:ahLst/>
              <a:cxnLst/>
              <a:rect r="r" b="b" t="t" l="l"/>
              <a:pathLst>
                <a:path h="2222146" w="2071730">
                  <a:moveTo>
                    <a:pt x="0" y="0"/>
                  </a:moveTo>
                  <a:lnTo>
                    <a:pt x="2071730" y="0"/>
                  </a:lnTo>
                  <a:lnTo>
                    <a:pt x="2071730" y="2222146"/>
                  </a:lnTo>
                  <a:lnTo>
                    <a:pt x="0" y="2222146"/>
                  </a:lnTo>
                  <a:close/>
                </a:path>
              </a:pathLst>
            </a:custGeom>
            <a:solidFill>
              <a:srgbClr val="6A942E"/>
            </a:solidFill>
          </p:spPr>
        </p:sp>
        <p:sp>
          <p:nvSpPr>
            <p:cNvPr name="TextBox 9" id="9"/>
            <p:cNvSpPr txBox="true"/>
            <p:nvPr/>
          </p:nvSpPr>
          <p:spPr>
            <a:xfrm>
              <a:off x="0" y="-38100"/>
              <a:ext cx="2071730" cy="2260246"/>
            </a:xfrm>
            <a:prstGeom prst="rect">
              <a:avLst/>
            </a:prstGeom>
          </p:spPr>
          <p:txBody>
            <a:bodyPr anchor="ctr" rtlCol="false" tIns="50800" lIns="50800" bIns="50800" rIns="50800"/>
            <a:lstStyle/>
            <a:p>
              <a:pPr algn="ctr">
                <a:lnSpc>
                  <a:spcPts val="2239"/>
                </a:lnSpc>
              </a:pPr>
            </a:p>
          </p:txBody>
        </p:sp>
      </p:grpSp>
      <p:sp>
        <p:nvSpPr>
          <p:cNvPr name="Freeform 10" id="10"/>
          <p:cNvSpPr/>
          <p:nvPr/>
        </p:nvSpPr>
        <p:spPr>
          <a:xfrm flipH="false" flipV="false" rot="0">
            <a:off x="8177444" y="3768864"/>
            <a:ext cx="10321062" cy="3631732"/>
          </a:xfrm>
          <a:custGeom>
            <a:avLst/>
            <a:gdLst/>
            <a:ahLst/>
            <a:cxnLst/>
            <a:rect r="r" b="b" t="t" l="l"/>
            <a:pathLst>
              <a:path h="3631732" w="10321062">
                <a:moveTo>
                  <a:pt x="0" y="0"/>
                </a:moveTo>
                <a:lnTo>
                  <a:pt x="10321062" y="0"/>
                </a:lnTo>
                <a:lnTo>
                  <a:pt x="10321062" y="3631731"/>
                </a:lnTo>
                <a:lnTo>
                  <a:pt x="0" y="3631731"/>
                </a:lnTo>
                <a:lnTo>
                  <a:pt x="0" y="0"/>
                </a:lnTo>
                <a:close/>
              </a:path>
            </a:pathLst>
          </a:custGeom>
          <a:blipFill>
            <a:blip r:embed="rId2"/>
            <a:stretch>
              <a:fillRect l="-6300" t="0" r="-6300" b="0"/>
            </a:stretch>
          </a:blipFill>
        </p:spPr>
      </p:sp>
      <p:sp>
        <p:nvSpPr>
          <p:cNvPr name="Freeform 11" id="11"/>
          <p:cNvSpPr/>
          <p:nvPr/>
        </p:nvSpPr>
        <p:spPr>
          <a:xfrm flipH="false" flipV="false" rot="0">
            <a:off x="8177444" y="7746782"/>
            <a:ext cx="2944111" cy="2264876"/>
          </a:xfrm>
          <a:custGeom>
            <a:avLst/>
            <a:gdLst/>
            <a:ahLst/>
            <a:cxnLst/>
            <a:rect r="r" b="b" t="t" l="l"/>
            <a:pathLst>
              <a:path h="2264876" w="2944111">
                <a:moveTo>
                  <a:pt x="0" y="0"/>
                </a:moveTo>
                <a:lnTo>
                  <a:pt x="2944111" y="0"/>
                </a:lnTo>
                <a:lnTo>
                  <a:pt x="2944111" y="2264876"/>
                </a:lnTo>
                <a:lnTo>
                  <a:pt x="0" y="2264876"/>
                </a:lnTo>
                <a:lnTo>
                  <a:pt x="0" y="0"/>
                </a:lnTo>
                <a:close/>
              </a:path>
            </a:pathLst>
          </a:custGeom>
          <a:blipFill>
            <a:blip r:embed="rId3"/>
            <a:stretch>
              <a:fillRect l="-2320" t="0" r="-2320" b="0"/>
            </a:stretch>
          </a:blipFill>
        </p:spPr>
      </p:sp>
      <p:sp>
        <p:nvSpPr>
          <p:cNvPr name="Freeform 12" id="12"/>
          <p:cNvSpPr/>
          <p:nvPr/>
        </p:nvSpPr>
        <p:spPr>
          <a:xfrm flipH="false" flipV="false" rot="0">
            <a:off x="11617402" y="7746782"/>
            <a:ext cx="3102749" cy="2264876"/>
          </a:xfrm>
          <a:custGeom>
            <a:avLst/>
            <a:gdLst/>
            <a:ahLst/>
            <a:cxnLst/>
            <a:rect r="r" b="b" t="t" l="l"/>
            <a:pathLst>
              <a:path h="2264876" w="3102749">
                <a:moveTo>
                  <a:pt x="0" y="0"/>
                </a:moveTo>
                <a:lnTo>
                  <a:pt x="3102749" y="0"/>
                </a:lnTo>
                <a:lnTo>
                  <a:pt x="3102749" y="2264876"/>
                </a:lnTo>
                <a:lnTo>
                  <a:pt x="0" y="2264876"/>
                </a:lnTo>
                <a:lnTo>
                  <a:pt x="0" y="0"/>
                </a:lnTo>
                <a:close/>
              </a:path>
            </a:pathLst>
          </a:custGeom>
          <a:blipFill>
            <a:blip r:embed="rId4"/>
            <a:stretch>
              <a:fillRect l="0" t="0" r="0" b="0"/>
            </a:stretch>
          </a:blipFill>
        </p:spPr>
      </p:sp>
      <p:sp>
        <p:nvSpPr>
          <p:cNvPr name="Freeform 13" id="13"/>
          <p:cNvSpPr/>
          <p:nvPr/>
        </p:nvSpPr>
        <p:spPr>
          <a:xfrm flipH="false" flipV="false" rot="0">
            <a:off x="15215997" y="7746782"/>
            <a:ext cx="3072003" cy="2264876"/>
          </a:xfrm>
          <a:custGeom>
            <a:avLst/>
            <a:gdLst/>
            <a:ahLst/>
            <a:cxnLst/>
            <a:rect r="r" b="b" t="t" l="l"/>
            <a:pathLst>
              <a:path h="2264876" w="3072003">
                <a:moveTo>
                  <a:pt x="0" y="0"/>
                </a:moveTo>
                <a:lnTo>
                  <a:pt x="3072003" y="0"/>
                </a:lnTo>
                <a:lnTo>
                  <a:pt x="3072003" y="2264876"/>
                </a:lnTo>
                <a:lnTo>
                  <a:pt x="0" y="2264876"/>
                </a:lnTo>
                <a:lnTo>
                  <a:pt x="0" y="0"/>
                </a:lnTo>
                <a:close/>
              </a:path>
            </a:pathLst>
          </a:custGeom>
          <a:blipFill>
            <a:blip r:embed="rId5"/>
            <a:stretch>
              <a:fillRect l="0" t="0" r="0" b="-450"/>
            </a:stretch>
          </a:blipFill>
        </p:spPr>
      </p:sp>
      <p:sp>
        <p:nvSpPr>
          <p:cNvPr name="Freeform 14" id="14"/>
          <p:cNvSpPr/>
          <p:nvPr/>
        </p:nvSpPr>
        <p:spPr>
          <a:xfrm flipH="false" flipV="false" rot="0">
            <a:off x="8177444" y="206933"/>
            <a:ext cx="4657683" cy="3135836"/>
          </a:xfrm>
          <a:custGeom>
            <a:avLst/>
            <a:gdLst/>
            <a:ahLst/>
            <a:cxnLst/>
            <a:rect r="r" b="b" t="t" l="l"/>
            <a:pathLst>
              <a:path h="3135836" w="4657683">
                <a:moveTo>
                  <a:pt x="0" y="0"/>
                </a:moveTo>
                <a:lnTo>
                  <a:pt x="4657684" y="0"/>
                </a:lnTo>
                <a:lnTo>
                  <a:pt x="4657684" y="3135837"/>
                </a:lnTo>
                <a:lnTo>
                  <a:pt x="0" y="3135837"/>
                </a:lnTo>
                <a:lnTo>
                  <a:pt x="0" y="0"/>
                </a:lnTo>
                <a:close/>
              </a:path>
            </a:pathLst>
          </a:custGeom>
          <a:blipFill>
            <a:blip r:embed="rId6"/>
            <a:stretch>
              <a:fillRect l="0" t="-8363" r="0" b="-8363"/>
            </a:stretch>
          </a:blipFill>
        </p:spPr>
      </p:sp>
      <p:sp>
        <p:nvSpPr>
          <p:cNvPr name="Freeform 15" id="15"/>
          <p:cNvSpPr/>
          <p:nvPr/>
        </p:nvSpPr>
        <p:spPr>
          <a:xfrm flipH="false" flipV="false" rot="0">
            <a:off x="13371703" y="206933"/>
            <a:ext cx="4916297" cy="3135836"/>
          </a:xfrm>
          <a:custGeom>
            <a:avLst/>
            <a:gdLst/>
            <a:ahLst/>
            <a:cxnLst/>
            <a:rect r="r" b="b" t="t" l="l"/>
            <a:pathLst>
              <a:path h="3135836" w="4916297">
                <a:moveTo>
                  <a:pt x="0" y="0"/>
                </a:moveTo>
                <a:lnTo>
                  <a:pt x="4916297" y="0"/>
                </a:lnTo>
                <a:lnTo>
                  <a:pt x="4916297" y="3135837"/>
                </a:lnTo>
                <a:lnTo>
                  <a:pt x="0" y="3135837"/>
                </a:lnTo>
                <a:lnTo>
                  <a:pt x="0" y="0"/>
                </a:lnTo>
                <a:close/>
              </a:path>
            </a:pathLst>
          </a:custGeom>
          <a:blipFill>
            <a:blip r:embed="rId7"/>
            <a:stretch>
              <a:fillRect l="0" t="-10482" r="-699" b="-10482"/>
            </a:stretch>
          </a:blipFill>
        </p:spPr>
      </p:sp>
      <p:sp>
        <p:nvSpPr>
          <p:cNvPr name="TextBox 16" id="16"/>
          <p:cNvSpPr txBox="true"/>
          <p:nvPr/>
        </p:nvSpPr>
        <p:spPr>
          <a:xfrm rot="0">
            <a:off x="610852" y="1598440"/>
            <a:ext cx="4349155" cy="688975"/>
          </a:xfrm>
          <a:prstGeom prst="rect">
            <a:avLst/>
          </a:prstGeom>
        </p:spPr>
        <p:txBody>
          <a:bodyPr anchor="t" rtlCol="false" tIns="0" lIns="0" bIns="0" rIns="0">
            <a:spAutoFit/>
          </a:bodyPr>
          <a:lstStyle/>
          <a:p>
            <a:pPr algn="ctr">
              <a:lnSpc>
                <a:spcPts val="5599"/>
              </a:lnSpc>
            </a:pPr>
            <a:r>
              <a:rPr lang="en-US" sz="3999">
                <a:solidFill>
                  <a:srgbClr val="FFFFFF"/>
                </a:solidFill>
                <a:latin typeface="Cambria"/>
                <a:ea typeface="Cambria"/>
                <a:cs typeface="Cambria"/>
                <a:sym typeface="Cambria"/>
              </a:rPr>
              <a:t>Detroit’s North End </a:t>
            </a:r>
          </a:p>
        </p:txBody>
      </p:sp>
      <p:sp>
        <p:nvSpPr>
          <p:cNvPr name="TextBox 17" id="17"/>
          <p:cNvSpPr txBox="true"/>
          <p:nvPr/>
        </p:nvSpPr>
        <p:spPr>
          <a:xfrm rot="0">
            <a:off x="610852" y="2535492"/>
            <a:ext cx="6586395" cy="1953895"/>
          </a:xfrm>
          <a:prstGeom prst="rect">
            <a:avLst/>
          </a:prstGeom>
        </p:spPr>
        <p:txBody>
          <a:bodyPr anchor="t" rtlCol="false" tIns="0" lIns="0" bIns="0" rIns="0">
            <a:spAutoFit/>
          </a:bodyPr>
          <a:lstStyle/>
          <a:p>
            <a:pPr algn="l">
              <a:lnSpc>
                <a:spcPts val="3079"/>
              </a:lnSpc>
            </a:pPr>
            <a:r>
              <a:rPr lang="en-US" sz="2199">
                <a:solidFill>
                  <a:srgbClr val="FFFFFF"/>
                </a:solidFill>
                <a:latin typeface="Cambria"/>
                <a:ea typeface="Cambria"/>
                <a:cs typeface="Cambria"/>
                <a:sym typeface="Cambria"/>
              </a:rPr>
              <a:t>Vacant and blighted hundred-year-old building located at 9301 Oakland Avenue will be redeveloped into 10 residential units and 5,200 square feet of commercial space, enhancing walkability and connectivity to the neighboring commercial corridor. </a:t>
            </a:r>
          </a:p>
        </p:txBody>
      </p:sp>
      <p:sp>
        <p:nvSpPr>
          <p:cNvPr name="TextBox 18" id="18"/>
          <p:cNvSpPr txBox="true"/>
          <p:nvPr/>
        </p:nvSpPr>
        <p:spPr>
          <a:xfrm rot="0">
            <a:off x="773761" y="4784663"/>
            <a:ext cx="6941266" cy="3718560"/>
          </a:xfrm>
          <a:prstGeom prst="rect">
            <a:avLst/>
          </a:prstGeom>
        </p:spPr>
        <p:txBody>
          <a:bodyPr anchor="t" rtlCol="false" tIns="0" lIns="0" bIns="0" rIns="0">
            <a:spAutoFit/>
          </a:bodyPr>
          <a:lstStyle/>
          <a:p>
            <a:pPr algn="l" marL="453387" indent="-226693" lvl="1">
              <a:lnSpc>
                <a:spcPts val="2939"/>
              </a:lnSpc>
              <a:buFont typeface="Arial"/>
              <a:buChar char="•"/>
            </a:pPr>
            <a:r>
              <a:rPr lang="en-US" sz="2099" spc="41">
                <a:solidFill>
                  <a:srgbClr val="FFFFFF"/>
                </a:solidFill>
                <a:latin typeface="Cambria"/>
                <a:ea typeface="Cambria"/>
                <a:cs typeface="Cambria"/>
                <a:sym typeface="Cambria"/>
              </a:rPr>
              <a:t>PA 210 Tax Abatement =$249,959 from the City of Detroit</a:t>
            </a:r>
          </a:p>
          <a:p>
            <a:pPr algn="l" marL="453387" indent="-226693" lvl="1">
              <a:lnSpc>
                <a:spcPts val="2939"/>
              </a:lnSpc>
              <a:buFont typeface="Arial"/>
              <a:buChar char="•"/>
            </a:pPr>
            <a:r>
              <a:rPr lang="en-US" sz="2099" spc="41">
                <a:solidFill>
                  <a:srgbClr val="FFFFFF"/>
                </a:solidFill>
                <a:latin typeface="Cambria"/>
                <a:ea typeface="Cambria"/>
                <a:cs typeface="Cambria"/>
                <a:sym typeface="Cambria"/>
              </a:rPr>
              <a:t> $75,000 grant = DECGs Motor City Match Program</a:t>
            </a:r>
          </a:p>
          <a:p>
            <a:pPr algn="l" marL="453387" indent="-226693" lvl="1">
              <a:lnSpc>
                <a:spcPts val="2939"/>
              </a:lnSpc>
              <a:buFont typeface="Arial"/>
              <a:buChar char="•"/>
            </a:pPr>
            <a:r>
              <a:rPr lang="en-US" sz="2099" spc="41">
                <a:solidFill>
                  <a:srgbClr val="FFFFFF"/>
                </a:solidFill>
                <a:latin typeface="Cambria"/>
                <a:ea typeface="Cambria"/>
                <a:cs typeface="Cambria"/>
                <a:sym typeface="Cambria"/>
              </a:rPr>
              <a:t> $91,000 grant=City of Detroit Housing &amp; Revitalization Department’s ASA Accessibility Program. </a:t>
            </a:r>
          </a:p>
          <a:p>
            <a:pPr algn="l" marL="453387" indent="-226693" lvl="1">
              <a:lnSpc>
                <a:spcPts val="2939"/>
              </a:lnSpc>
              <a:buFont typeface="Arial"/>
              <a:buChar char="•"/>
            </a:pPr>
            <a:r>
              <a:rPr lang="en-US" sz="2099" spc="41">
                <a:solidFill>
                  <a:srgbClr val="FFFFFF"/>
                </a:solidFill>
                <a:latin typeface="Cambria"/>
                <a:ea typeface="Cambria"/>
                <a:cs typeface="Cambria"/>
                <a:sym typeface="Cambria"/>
              </a:rPr>
              <a:t>Wayne County = $14,840</a:t>
            </a:r>
          </a:p>
          <a:p>
            <a:pPr algn="l" marL="453387" indent="-226693" lvl="1">
              <a:lnSpc>
                <a:spcPts val="2939"/>
              </a:lnSpc>
              <a:buFont typeface="Arial"/>
              <a:buChar char="•"/>
            </a:pPr>
            <a:r>
              <a:rPr lang="en-US" sz="2099" spc="41">
                <a:solidFill>
                  <a:srgbClr val="FFFFFF"/>
                </a:solidFill>
                <a:latin typeface="Cambria"/>
                <a:ea typeface="Cambria"/>
                <a:cs typeface="Cambria"/>
                <a:sym typeface="Cambria"/>
              </a:rPr>
              <a:t>Michigan State Housing Development Authority Missing Middle grant valued at $800,000</a:t>
            </a:r>
          </a:p>
          <a:p>
            <a:pPr algn="l" marL="453387" indent="-226693" lvl="1">
              <a:lnSpc>
                <a:spcPts val="2939"/>
              </a:lnSpc>
              <a:buFont typeface="Arial"/>
              <a:buChar char="•"/>
            </a:pPr>
            <a:r>
              <a:rPr lang="en-US" sz="2099" spc="41">
                <a:solidFill>
                  <a:srgbClr val="FFFFFF"/>
                </a:solidFill>
                <a:latin typeface="Cambria"/>
                <a:ea typeface="Cambria"/>
                <a:cs typeface="Cambria"/>
                <a:sym typeface="Cambria"/>
              </a:rPr>
              <a:t>15 Year abatement </a:t>
            </a:r>
          </a:p>
        </p:txBody>
      </p:sp>
      <p:sp>
        <p:nvSpPr>
          <p:cNvPr name="TextBox 19" id="19"/>
          <p:cNvSpPr txBox="true"/>
          <p:nvPr/>
        </p:nvSpPr>
        <p:spPr>
          <a:xfrm rot="0">
            <a:off x="542553" y="8668385"/>
            <a:ext cx="7403683" cy="589915"/>
          </a:xfrm>
          <a:prstGeom prst="rect">
            <a:avLst/>
          </a:prstGeom>
        </p:spPr>
        <p:txBody>
          <a:bodyPr anchor="t" rtlCol="false" tIns="0" lIns="0" bIns="0" rIns="0">
            <a:spAutoFit/>
          </a:bodyPr>
          <a:lstStyle/>
          <a:p>
            <a:pPr algn="ctr">
              <a:lnSpc>
                <a:spcPts val="4759"/>
              </a:lnSpc>
            </a:pPr>
            <a:r>
              <a:rPr lang="en-US" sz="3399">
                <a:solidFill>
                  <a:srgbClr val="FFFFFF"/>
                </a:solidFill>
                <a:latin typeface="Cambria"/>
                <a:ea typeface="Cambria"/>
                <a:cs typeface="Cambria"/>
                <a:sym typeface="Cambria"/>
              </a:rPr>
              <a:t>$1,230,799 total Grant Incentives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6679" y="411190"/>
            <a:ext cx="1551320" cy="777251"/>
          </a:xfrm>
          <a:custGeom>
            <a:avLst/>
            <a:gdLst/>
            <a:ahLst/>
            <a:cxnLst/>
            <a:rect r="r" b="b" t="t" l="l"/>
            <a:pathLst>
              <a:path h="777251" w="1551320">
                <a:moveTo>
                  <a:pt x="0" y="0"/>
                </a:moveTo>
                <a:lnTo>
                  <a:pt x="1551320" y="0"/>
                </a:lnTo>
                <a:lnTo>
                  <a:pt x="1551320" y="777251"/>
                </a:lnTo>
                <a:lnTo>
                  <a:pt x="0" y="777251"/>
                </a:lnTo>
                <a:lnTo>
                  <a:pt x="0" y="0"/>
                </a:lnTo>
                <a:close/>
              </a:path>
            </a:pathLst>
          </a:custGeom>
          <a:blipFill>
            <a:blip r:embed="rId2"/>
            <a:stretch>
              <a:fillRect l="0" t="0" r="0" b="0"/>
            </a:stretch>
          </a:blipFill>
        </p:spPr>
      </p:sp>
      <p:sp>
        <p:nvSpPr>
          <p:cNvPr name="Freeform 3" id="3"/>
          <p:cNvSpPr/>
          <p:nvPr/>
        </p:nvSpPr>
        <p:spPr>
          <a:xfrm flipH="false" flipV="false" rot="0">
            <a:off x="9480998" y="92732"/>
            <a:ext cx="15898893" cy="10101537"/>
          </a:xfrm>
          <a:custGeom>
            <a:avLst/>
            <a:gdLst/>
            <a:ahLst/>
            <a:cxnLst/>
            <a:rect r="r" b="b" t="t" l="l"/>
            <a:pathLst>
              <a:path h="10101537" w="15898893">
                <a:moveTo>
                  <a:pt x="0" y="0"/>
                </a:moveTo>
                <a:lnTo>
                  <a:pt x="15898893" y="0"/>
                </a:lnTo>
                <a:lnTo>
                  <a:pt x="15898893" y="10101536"/>
                </a:lnTo>
                <a:lnTo>
                  <a:pt x="0" y="10101536"/>
                </a:lnTo>
                <a:lnTo>
                  <a:pt x="0" y="0"/>
                </a:lnTo>
                <a:close/>
              </a:path>
            </a:pathLst>
          </a:custGeom>
          <a:blipFill>
            <a:blip r:embed="rId3"/>
            <a:stretch>
              <a:fillRect l="0" t="-207" r="-13420" b="-207"/>
            </a:stretch>
          </a:blipFill>
        </p:spPr>
      </p:sp>
      <p:grpSp>
        <p:nvGrpSpPr>
          <p:cNvPr name="Group 4" id="4"/>
          <p:cNvGrpSpPr/>
          <p:nvPr/>
        </p:nvGrpSpPr>
        <p:grpSpPr>
          <a:xfrm rot="0">
            <a:off x="227603" y="2251881"/>
            <a:ext cx="9088089" cy="7640390"/>
            <a:chOff x="0" y="0"/>
            <a:chExt cx="3074242" cy="2584527"/>
          </a:xfrm>
        </p:grpSpPr>
        <p:sp>
          <p:nvSpPr>
            <p:cNvPr name="Freeform 5" id="5"/>
            <p:cNvSpPr/>
            <p:nvPr/>
          </p:nvSpPr>
          <p:spPr>
            <a:xfrm flipH="false" flipV="false" rot="0">
              <a:off x="0" y="0"/>
              <a:ext cx="3074242" cy="2584527"/>
            </a:xfrm>
            <a:custGeom>
              <a:avLst/>
              <a:gdLst/>
              <a:ahLst/>
              <a:cxnLst/>
              <a:rect r="r" b="b" t="t" l="l"/>
              <a:pathLst>
                <a:path h="2584527" w="3074242">
                  <a:moveTo>
                    <a:pt x="0" y="0"/>
                  </a:moveTo>
                  <a:lnTo>
                    <a:pt x="3074242" y="0"/>
                  </a:lnTo>
                  <a:lnTo>
                    <a:pt x="3074242" y="2584527"/>
                  </a:lnTo>
                  <a:lnTo>
                    <a:pt x="0" y="2584527"/>
                  </a:lnTo>
                  <a:close/>
                </a:path>
              </a:pathLst>
            </a:custGeom>
            <a:solidFill>
              <a:srgbClr val="6A942E"/>
            </a:solidFill>
          </p:spPr>
        </p:sp>
      </p:grpSp>
      <p:sp>
        <p:nvSpPr>
          <p:cNvPr name="AutoShape 6" id="6"/>
          <p:cNvSpPr/>
          <p:nvPr/>
        </p:nvSpPr>
        <p:spPr>
          <a:xfrm>
            <a:off x="376760" y="4482943"/>
            <a:ext cx="8789775" cy="0"/>
          </a:xfrm>
          <a:prstGeom prst="line">
            <a:avLst/>
          </a:prstGeom>
          <a:ln cap="rnd" w="47625">
            <a:solidFill>
              <a:srgbClr val="000000"/>
            </a:solidFill>
            <a:prstDash val="solid"/>
            <a:headEnd type="none" len="sm" w="sm"/>
            <a:tailEnd type="none" len="sm" w="sm"/>
          </a:ln>
        </p:spPr>
      </p:sp>
      <p:sp>
        <p:nvSpPr>
          <p:cNvPr name="AutoShape 7" id="7"/>
          <p:cNvSpPr/>
          <p:nvPr/>
        </p:nvSpPr>
        <p:spPr>
          <a:xfrm>
            <a:off x="376760" y="6756868"/>
            <a:ext cx="8789775" cy="0"/>
          </a:xfrm>
          <a:prstGeom prst="line">
            <a:avLst/>
          </a:prstGeom>
          <a:ln cap="rnd" w="47625">
            <a:solidFill>
              <a:srgbClr val="000000"/>
            </a:solidFill>
            <a:prstDash val="solid"/>
            <a:headEnd type="none" len="sm" w="sm"/>
            <a:tailEnd type="none" len="sm" w="sm"/>
          </a:ln>
        </p:spPr>
      </p:sp>
      <p:sp>
        <p:nvSpPr>
          <p:cNvPr name="TextBox 8" id="8"/>
          <p:cNvSpPr txBox="true"/>
          <p:nvPr/>
        </p:nvSpPr>
        <p:spPr>
          <a:xfrm rot="0">
            <a:off x="2592546" y="409892"/>
            <a:ext cx="6443904" cy="1104265"/>
          </a:xfrm>
          <a:prstGeom prst="rect">
            <a:avLst/>
          </a:prstGeom>
        </p:spPr>
        <p:txBody>
          <a:bodyPr anchor="t" rtlCol="false" tIns="0" lIns="0" bIns="0" rIns="0">
            <a:spAutoFit/>
          </a:bodyPr>
          <a:lstStyle/>
          <a:p>
            <a:pPr algn="l">
              <a:lnSpc>
                <a:spcPts val="8960"/>
              </a:lnSpc>
            </a:pPr>
            <a:r>
              <a:rPr lang="en-US" sz="6400" b="true">
                <a:solidFill>
                  <a:srgbClr val="1A3B29"/>
                </a:solidFill>
                <a:latin typeface="Cambria Bold"/>
                <a:ea typeface="Cambria Bold"/>
                <a:cs typeface="Cambria Bold"/>
                <a:sym typeface="Cambria Bold"/>
              </a:rPr>
              <a:t>PA 381 of 1996</a:t>
            </a:r>
          </a:p>
        </p:txBody>
      </p:sp>
      <p:sp>
        <p:nvSpPr>
          <p:cNvPr name="TextBox 9" id="9"/>
          <p:cNvSpPr txBox="true"/>
          <p:nvPr/>
        </p:nvSpPr>
        <p:spPr>
          <a:xfrm rot="0">
            <a:off x="596679" y="2775756"/>
            <a:ext cx="7625564" cy="1406525"/>
          </a:xfrm>
          <a:prstGeom prst="rect">
            <a:avLst/>
          </a:prstGeom>
        </p:spPr>
        <p:txBody>
          <a:bodyPr anchor="t" rtlCol="false" tIns="0" lIns="0" bIns="0" rIns="0">
            <a:spAutoFit/>
          </a:bodyPr>
          <a:lstStyle/>
          <a:p>
            <a:pPr algn="l">
              <a:lnSpc>
                <a:spcPts val="2800"/>
              </a:lnSpc>
            </a:pPr>
            <a:r>
              <a:rPr lang="en-US" sz="2000" spc="40">
                <a:solidFill>
                  <a:srgbClr val="000000"/>
                </a:solidFill>
                <a:latin typeface="Cambria"/>
                <a:ea typeface="Cambria"/>
                <a:cs typeface="Cambria"/>
                <a:sym typeface="Cambria"/>
              </a:rPr>
              <a:t>In 1996 State of Michigan legislators adopted PA 381 to allow municipalities to create Brownfield Redevelopment Authorities. As a commission, the BRA body has the ability to use Tax Increment Financing as a tool for redevelopment. </a:t>
            </a:r>
          </a:p>
        </p:txBody>
      </p:sp>
      <p:sp>
        <p:nvSpPr>
          <p:cNvPr name="TextBox 10" id="10"/>
          <p:cNvSpPr txBox="true"/>
          <p:nvPr/>
        </p:nvSpPr>
        <p:spPr>
          <a:xfrm rot="0">
            <a:off x="596679" y="4735981"/>
            <a:ext cx="8884318" cy="1758950"/>
          </a:xfrm>
          <a:prstGeom prst="rect">
            <a:avLst/>
          </a:prstGeom>
        </p:spPr>
        <p:txBody>
          <a:bodyPr anchor="t" rtlCol="false" tIns="0" lIns="0" bIns="0" rIns="0">
            <a:spAutoFit/>
          </a:bodyPr>
          <a:lstStyle/>
          <a:p>
            <a:pPr algn="l">
              <a:lnSpc>
                <a:spcPts val="2800"/>
              </a:lnSpc>
            </a:pPr>
            <a:r>
              <a:rPr lang="en-US" sz="2000" spc="40">
                <a:solidFill>
                  <a:srgbClr val="000000"/>
                </a:solidFill>
                <a:latin typeface="Cambria"/>
                <a:ea typeface="Cambria"/>
                <a:cs typeface="Cambria"/>
                <a:sym typeface="Cambria"/>
              </a:rPr>
              <a:t>Municipalities after establishing their Brownfield Authority and TIF plan are then able to partner with private property owners to assist them with the redevelopment of their site with the use of Brownfield incentives. Incentives can be grants, loans, and approved TIF plans. Incentives may include local only or local + State tax incentives. </a:t>
            </a:r>
          </a:p>
        </p:txBody>
      </p:sp>
      <p:sp>
        <p:nvSpPr>
          <p:cNvPr name="TextBox 11" id="11"/>
          <p:cNvSpPr txBox="true"/>
          <p:nvPr/>
        </p:nvSpPr>
        <p:spPr>
          <a:xfrm rot="0">
            <a:off x="596679" y="6886344"/>
            <a:ext cx="8884318" cy="1758950"/>
          </a:xfrm>
          <a:prstGeom prst="rect">
            <a:avLst/>
          </a:prstGeom>
        </p:spPr>
        <p:txBody>
          <a:bodyPr anchor="t" rtlCol="false" tIns="0" lIns="0" bIns="0" rIns="0">
            <a:spAutoFit/>
          </a:bodyPr>
          <a:lstStyle/>
          <a:p>
            <a:pPr algn="l">
              <a:lnSpc>
                <a:spcPts val="2800"/>
              </a:lnSpc>
            </a:pPr>
            <a:r>
              <a:rPr lang="en-US" sz="2000" spc="40">
                <a:solidFill>
                  <a:srgbClr val="000000"/>
                </a:solidFill>
                <a:latin typeface="Cambria"/>
                <a:ea typeface="Cambria"/>
                <a:cs typeface="Cambria"/>
                <a:sym typeface="Cambria"/>
              </a:rPr>
              <a:t>Once the Plan is approved, the property owner/developers are then able to conduct the necessary work to remediate the site. Once the work is complete, a full list of activities conducted, costs, and amounts of remediation are reviewed. Reimbursements are approved for authorized eligible costs that support the overall remediation plan.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6679" y="411190"/>
            <a:ext cx="1551320" cy="777251"/>
          </a:xfrm>
          <a:custGeom>
            <a:avLst/>
            <a:gdLst/>
            <a:ahLst/>
            <a:cxnLst/>
            <a:rect r="r" b="b" t="t" l="l"/>
            <a:pathLst>
              <a:path h="777251" w="1551320">
                <a:moveTo>
                  <a:pt x="0" y="0"/>
                </a:moveTo>
                <a:lnTo>
                  <a:pt x="1551320" y="0"/>
                </a:lnTo>
                <a:lnTo>
                  <a:pt x="1551320" y="777251"/>
                </a:lnTo>
                <a:lnTo>
                  <a:pt x="0" y="777251"/>
                </a:lnTo>
                <a:lnTo>
                  <a:pt x="0" y="0"/>
                </a:lnTo>
                <a:close/>
              </a:path>
            </a:pathLst>
          </a:custGeom>
          <a:blipFill>
            <a:blip r:embed="rId2"/>
            <a:stretch>
              <a:fillRect l="0" t="0" r="0" b="0"/>
            </a:stretch>
          </a:blipFill>
        </p:spPr>
      </p:sp>
      <p:grpSp>
        <p:nvGrpSpPr>
          <p:cNvPr name="Group 3" id="3"/>
          <p:cNvGrpSpPr/>
          <p:nvPr/>
        </p:nvGrpSpPr>
        <p:grpSpPr>
          <a:xfrm rot="0">
            <a:off x="201474" y="1788505"/>
            <a:ext cx="9088089" cy="7640390"/>
            <a:chOff x="0" y="0"/>
            <a:chExt cx="12117451" cy="10187186"/>
          </a:xfrm>
        </p:grpSpPr>
        <p:grpSp>
          <p:nvGrpSpPr>
            <p:cNvPr name="Group 4" id="4"/>
            <p:cNvGrpSpPr/>
            <p:nvPr/>
          </p:nvGrpSpPr>
          <p:grpSpPr>
            <a:xfrm rot="0">
              <a:off x="0" y="0"/>
              <a:ext cx="12117451" cy="10187186"/>
              <a:chOff x="0" y="0"/>
              <a:chExt cx="3074242" cy="2584527"/>
            </a:xfrm>
          </p:grpSpPr>
          <p:sp>
            <p:nvSpPr>
              <p:cNvPr name="Freeform 5" id="5"/>
              <p:cNvSpPr/>
              <p:nvPr/>
            </p:nvSpPr>
            <p:spPr>
              <a:xfrm flipH="false" flipV="false" rot="0">
                <a:off x="0" y="0"/>
                <a:ext cx="3074242" cy="2584527"/>
              </a:xfrm>
              <a:custGeom>
                <a:avLst/>
                <a:gdLst/>
                <a:ahLst/>
                <a:cxnLst/>
                <a:rect r="r" b="b" t="t" l="l"/>
                <a:pathLst>
                  <a:path h="2584527" w="3074242">
                    <a:moveTo>
                      <a:pt x="0" y="0"/>
                    </a:moveTo>
                    <a:lnTo>
                      <a:pt x="3074242" y="0"/>
                    </a:lnTo>
                    <a:lnTo>
                      <a:pt x="3074242" y="2584527"/>
                    </a:lnTo>
                    <a:lnTo>
                      <a:pt x="0" y="2584527"/>
                    </a:lnTo>
                    <a:close/>
                  </a:path>
                </a:pathLst>
              </a:custGeom>
              <a:solidFill>
                <a:srgbClr val="6A942E"/>
              </a:solidFill>
            </p:spPr>
          </p:sp>
        </p:grpSp>
        <p:sp>
          <p:nvSpPr>
            <p:cNvPr name="AutoShape 6" id="6"/>
            <p:cNvSpPr/>
            <p:nvPr/>
          </p:nvSpPr>
          <p:spPr>
            <a:xfrm>
              <a:off x="115181" y="4134451"/>
              <a:ext cx="11719700" cy="0"/>
            </a:xfrm>
            <a:prstGeom prst="line">
              <a:avLst/>
            </a:prstGeom>
            <a:ln cap="rnd" w="63500">
              <a:solidFill>
                <a:srgbClr val="000000"/>
              </a:solidFill>
              <a:prstDash val="solid"/>
              <a:headEnd type="none" len="sm" w="sm"/>
              <a:tailEnd type="none" len="sm" w="sm"/>
            </a:ln>
          </p:spPr>
        </p:sp>
        <p:sp>
          <p:nvSpPr>
            <p:cNvPr name="AutoShape 7" id="7"/>
            <p:cNvSpPr/>
            <p:nvPr/>
          </p:nvSpPr>
          <p:spPr>
            <a:xfrm>
              <a:off x="198875" y="6695618"/>
              <a:ext cx="11719700" cy="0"/>
            </a:xfrm>
            <a:prstGeom prst="line">
              <a:avLst/>
            </a:prstGeom>
            <a:ln cap="rnd" w="63500">
              <a:solidFill>
                <a:srgbClr val="000000"/>
              </a:solidFill>
              <a:prstDash val="solid"/>
              <a:headEnd type="none" len="sm" w="sm"/>
              <a:tailEnd type="none" len="sm" w="sm"/>
            </a:ln>
          </p:spPr>
        </p:sp>
        <p:sp>
          <p:nvSpPr>
            <p:cNvPr name="TextBox 8" id="8"/>
            <p:cNvSpPr txBox="true"/>
            <p:nvPr/>
          </p:nvSpPr>
          <p:spPr>
            <a:xfrm rot="0">
              <a:off x="408406" y="301126"/>
              <a:ext cx="10167419" cy="3269192"/>
            </a:xfrm>
            <a:prstGeom prst="rect">
              <a:avLst/>
            </a:prstGeom>
          </p:spPr>
          <p:txBody>
            <a:bodyPr anchor="t" rtlCol="false" tIns="0" lIns="0" bIns="0" rIns="0">
              <a:spAutoFit/>
            </a:bodyPr>
            <a:lstStyle/>
            <a:p>
              <a:pPr algn="l">
                <a:lnSpc>
                  <a:spcPts val="2800"/>
                </a:lnSpc>
              </a:pPr>
              <a:r>
                <a:rPr lang="en-US" sz="2000" spc="40">
                  <a:solidFill>
                    <a:srgbClr val="000000"/>
                  </a:solidFill>
                  <a:latin typeface="Cambria"/>
                  <a:ea typeface="Cambria"/>
                  <a:cs typeface="Cambria"/>
                  <a:sym typeface="Cambria"/>
                </a:rPr>
                <a:t>In 2023 State of Michigan legislators adopted PA 90 to allow a development to access School Operation Education Tax (SET) if the project supports the development of housing units at 120% of the area median income or less.  With an approval by the local unit of government Brownfield Authority, an application for the use of SET to fill gaps in housing developments may be approved by the Michigan State Housing Development Authority. </a:t>
              </a:r>
            </a:p>
          </p:txBody>
        </p:sp>
        <p:sp>
          <p:nvSpPr>
            <p:cNvPr name="TextBox 9" id="9"/>
            <p:cNvSpPr txBox="true"/>
            <p:nvPr/>
          </p:nvSpPr>
          <p:spPr>
            <a:xfrm rot="0">
              <a:off x="198875" y="6895655"/>
              <a:ext cx="11605959" cy="2799292"/>
            </a:xfrm>
            <a:prstGeom prst="rect">
              <a:avLst/>
            </a:prstGeom>
          </p:spPr>
          <p:txBody>
            <a:bodyPr anchor="t" rtlCol="false" tIns="0" lIns="0" bIns="0" rIns="0">
              <a:spAutoFit/>
            </a:bodyPr>
            <a:lstStyle/>
            <a:p>
              <a:pPr algn="l">
                <a:lnSpc>
                  <a:spcPts val="2800"/>
                </a:lnSpc>
              </a:pPr>
              <a:r>
                <a:rPr lang="en-US" sz="2000" spc="40">
                  <a:solidFill>
                    <a:srgbClr val="000000"/>
                  </a:solidFill>
                  <a:latin typeface="Cambria"/>
                  <a:ea typeface="Cambria"/>
                  <a:cs typeface="Cambria"/>
                  <a:sym typeface="Cambria"/>
                </a:rPr>
                <a:t>Participation in this incentive comes with a request from the Local BRA to MSHDA include the use of SET for eligible housing activities. If approved the plan will determine the number of units, unit type, gap or rent loss calculation and plan duration.  The total amount of TIF Capture that a MSHDA‐approved housing development will be eligible to utilize will </a:t>
              </a:r>
              <a:r>
                <a:rPr lang="en-US" b="true" sz="2000" spc="40">
                  <a:solidFill>
                    <a:srgbClr val="000000"/>
                  </a:solidFill>
                  <a:latin typeface="Cambria Bold"/>
                  <a:ea typeface="Cambria Bold"/>
                  <a:cs typeface="Cambria Bold"/>
                  <a:sym typeface="Cambria Bold"/>
                </a:rPr>
                <a:t>NOT</a:t>
              </a:r>
              <a:r>
                <a:rPr lang="en-US" sz="2000" spc="40">
                  <a:solidFill>
                    <a:srgbClr val="000000"/>
                  </a:solidFill>
                  <a:latin typeface="Cambria"/>
                  <a:ea typeface="Cambria"/>
                  <a:cs typeface="Cambria"/>
                  <a:sym typeface="Cambria"/>
                </a:rPr>
                <a:t> be greater than the amount of </a:t>
              </a:r>
              <a:r>
                <a:rPr lang="en-US" sz="2000" i="true" spc="40">
                  <a:solidFill>
                    <a:srgbClr val="000000"/>
                  </a:solidFill>
                  <a:latin typeface="Cambria Italics"/>
                  <a:ea typeface="Cambria Italics"/>
                  <a:cs typeface="Cambria Italics"/>
                  <a:sym typeface="Cambria Italics"/>
                </a:rPr>
                <a:t>TIF generated over the life of the plan</a:t>
              </a:r>
              <a:r>
                <a:rPr lang="en-US" sz="2000" spc="40">
                  <a:solidFill>
                    <a:srgbClr val="000000"/>
                  </a:solidFill>
                  <a:latin typeface="Cambria"/>
                  <a:ea typeface="Cambria"/>
                  <a:cs typeface="Cambria"/>
                  <a:sym typeface="Cambria"/>
                </a:rPr>
                <a:t>.</a:t>
              </a:r>
            </a:p>
          </p:txBody>
        </p:sp>
        <p:sp>
          <p:nvSpPr>
            <p:cNvPr name="TextBox 10" id="10"/>
            <p:cNvSpPr txBox="true"/>
            <p:nvPr/>
          </p:nvSpPr>
          <p:spPr>
            <a:xfrm rot="0">
              <a:off x="282570" y="4461476"/>
              <a:ext cx="11552311" cy="1859492"/>
            </a:xfrm>
            <a:prstGeom prst="rect">
              <a:avLst/>
            </a:prstGeom>
          </p:spPr>
          <p:txBody>
            <a:bodyPr anchor="t" rtlCol="false" tIns="0" lIns="0" bIns="0" rIns="0">
              <a:spAutoFit/>
            </a:bodyPr>
            <a:lstStyle/>
            <a:p>
              <a:pPr algn="l">
                <a:lnSpc>
                  <a:spcPts val="2800"/>
                </a:lnSpc>
              </a:pPr>
              <a:r>
                <a:rPr lang="en-US" sz="2000" spc="40">
                  <a:solidFill>
                    <a:srgbClr val="000000"/>
                  </a:solidFill>
                  <a:latin typeface="Cambria"/>
                  <a:ea typeface="Cambria"/>
                  <a:cs typeface="Cambria"/>
                  <a:sym typeface="Cambria"/>
                </a:rPr>
                <a:t>A developer committed to creating affordable housing units will provide a proforma indicating income generated and expenses to construct the project. This recent legislation change only amends the definition of what can be included as an eligible cost. </a:t>
              </a:r>
            </a:p>
          </p:txBody>
        </p:sp>
      </p:grpSp>
      <p:sp>
        <p:nvSpPr>
          <p:cNvPr name="Freeform 11" id="11"/>
          <p:cNvSpPr/>
          <p:nvPr/>
        </p:nvSpPr>
        <p:spPr>
          <a:xfrm flipH="false" flipV="false" rot="0">
            <a:off x="9555360" y="127000"/>
            <a:ext cx="8732640" cy="10033000"/>
          </a:xfrm>
          <a:custGeom>
            <a:avLst/>
            <a:gdLst/>
            <a:ahLst/>
            <a:cxnLst/>
            <a:rect r="r" b="b" t="t" l="l"/>
            <a:pathLst>
              <a:path h="10033000" w="8732640">
                <a:moveTo>
                  <a:pt x="0" y="0"/>
                </a:moveTo>
                <a:lnTo>
                  <a:pt x="8732640" y="0"/>
                </a:lnTo>
                <a:lnTo>
                  <a:pt x="8732640" y="10033000"/>
                </a:lnTo>
                <a:lnTo>
                  <a:pt x="0" y="10033000"/>
                </a:lnTo>
                <a:lnTo>
                  <a:pt x="0" y="0"/>
                </a:lnTo>
                <a:close/>
              </a:path>
            </a:pathLst>
          </a:custGeom>
          <a:blipFill>
            <a:blip r:embed="rId3"/>
            <a:stretch>
              <a:fillRect l="-38294" t="0" r="-38294" b="-2531"/>
            </a:stretch>
          </a:blipFill>
        </p:spPr>
      </p:sp>
      <p:sp>
        <p:nvSpPr>
          <p:cNvPr name="TextBox 12" id="12"/>
          <p:cNvSpPr txBox="true"/>
          <p:nvPr/>
        </p:nvSpPr>
        <p:spPr>
          <a:xfrm rot="0">
            <a:off x="2380198" y="277840"/>
            <a:ext cx="6443904" cy="1104265"/>
          </a:xfrm>
          <a:prstGeom prst="rect">
            <a:avLst/>
          </a:prstGeom>
        </p:spPr>
        <p:txBody>
          <a:bodyPr anchor="t" rtlCol="false" tIns="0" lIns="0" bIns="0" rIns="0">
            <a:spAutoFit/>
          </a:bodyPr>
          <a:lstStyle/>
          <a:p>
            <a:pPr algn="l">
              <a:lnSpc>
                <a:spcPts val="8960"/>
              </a:lnSpc>
            </a:pPr>
            <a:r>
              <a:rPr lang="en-US" sz="6400" b="true">
                <a:solidFill>
                  <a:srgbClr val="1A3B29"/>
                </a:solidFill>
                <a:latin typeface="Cambria Bold"/>
                <a:ea typeface="Cambria Bold"/>
                <a:cs typeface="Cambria Bold"/>
                <a:sym typeface="Cambria Bold"/>
              </a:rPr>
              <a:t>PA 90 of 2024</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8364391" y="214313"/>
            <a:ext cx="7933675" cy="7933675"/>
            <a:chOff x="0" y="0"/>
            <a:chExt cx="10578233" cy="10578233"/>
          </a:xfrm>
        </p:grpSpPr>
        <p:grpSp>
          <p:nvGrpSpPr>
            <p:cNvPr name="Group 4" id="4"/>
            <p:cNvGrpSpPr/>
            <p:nvPr/>
          </p:nvGrpSpPr>
          <p:grpSpPr>
            <a:xfrm rot="0">
              <a:off x="0" y="0"/>
              <a:ext cx="10578233" cy="10578233"/>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name="TextBox 6" id="6"/>
              <p:cNvSpPr txBox="true"/>
              <p:nvPr/>
            </p:nvSpPr>
            <p:spPr>
              <a:xfrm>
                <a:off x="76200" y="38100"/>
                <a:ext cx="660400" cy="698500"/>
              </a:xfrm>
              <a:prstGeom prst="rect">
                <a:avLst/>
              </a:prstGeom>
            </p:spPr>
            <p:txBody>
              <a:bodyPr anchor="ctr" rtlCol="false" tIns="58986" lIns="58986" bIns="58986" rIns="58986"/>
              <a:lstStyle/>
              <a:p>
                <a:pPr algn="ctr">
                  <a:lnSpc>
                    <a:spcPts val="2239"/>
                  </a:lnSpc>
                </a:pPr>
              </a:p>
            </p:txBody>
          </p:sp>
        </p:grpSp>
        <p:grpSp>
          <p:nvGrpSpPr>
            <p:cNvPr name="Group 7" id="7"/>
            <p:cNvGrpSpPr/>
            <p:nvPr/>
          </p:nvGrpSpPr>
          <p:grpSpPr>
            <a:xfrm rot="0">
              <a:off x="280677" y="280677"/>
              <a:ext cx="10016879" cy="10016879"/>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alphaModFix amt="87000"/>
                </a:blip>
                <a:stretch>
                  <a:fillRect l="-34930" t="0" r="-34930" b="-24635"/>
                </a:stretch>
              </a:blipFill>
            </p:spPr>
          </p:sp>
        </p:grpSp>
      </p:grpSp>
      <p:grpSp>
        <p:nvGrpSpPr>
          <p:cNvPr name="Group 9" id="9"/>
          <p:cNvGrpSpPr/>
          <p:nvPr/>
        </p:nvGrpSpPr>
        <p:grpSpPr>
          <a:xfrm rot="0">
            <a:off x="5689332" y="4436960"/>
            <a:ext cx="7407518" cy="7704629"/>
            <a:chOff x="0" y="0"/>
            <a:chExt cx="9876691" cy="10272839"/>
          </a:xfrm>
        </p:grpSpPr>
        <p:grpSp>
          <p:nvGrpSpPr>
            <p:cNvPr name="Group 10" id="10"/>
            <p:cNvGrpSpPr/>
            <p:nvPr/>
          </p:nvGrpSpPr>
          <p:grpSpPr>
            <a:xfrm rot="0">
              <a:off x="0" y="0"/>
              <a:ext cx="9876691" cy="10272839"/>
              <a:chOff x="0" y="0"/>
              <a:chExt cx="812800" cy="845401"/>
            </a:xfrm>
          </p:grpSpPr>
          <p:sp>
            <p:nvSpPr>
              <p:cNvPr name="Freeform 11" id="11"/>
              <p:cNvSpPr/>
              <p:nvPr/>
            </p:nvSpPr>
            <p:spPr>
              <a:xfrm flipH="false" flipV="false" rot="0">
                <a:off x="0" y="0"/>
                <a:ext cx="812800" cy="845401"/>
              </a:xfrm>
              <a:custGeom>
                <a:avLst/>
                <a:gdLst/>
                <a:ahLst/>
                <a:cxnLst/>
                <a:rect r="r" b="b" t="t" l="l"/>
                <a:pathLst>
                  <a:path h="845401" w="812800">
                    <a:moveTo>
                      <a:pt x="406400" y="0"/>
                    </a:moveTo>
                    <a:cubicBezTo>
                      <a:pt x="181951" y="0"/>
                      <a:pt x="0" y="189249"/>
                      <a:pt x="0" y="422700"/>
                    </a:cubicBezTo>
                    <a:cubicBezTo>
                      <a:pt x="0" y="656151"/>
                      <a:pt x="181951" y="845401"/>
                      <a:pt x="406400" y="845401"/>
                    </a:cubicBezTo>
                    <a:cubicBezTo>
                      <a:pt x="630849" y="845401"/>
                      <a:pt x="812800" y="656151"/>
                      <a:pt x="812800" y="422700"/>
                    </a:cubicBezTo>
                    <a:cubicBezTo>
                      <a:pt x="812800" y="189249"/>
                      <a:pt x="630849" y="0"/>
                      <a:pt x="406400" y="0"/>
                    </a:cubicBezTo>
                    <a:close/>
                  </a:path>
                </a:pathLst>
              </a:custGeom>
              <a:solidFill>
                <a:srgbClr val="FFFFFF">
                  <a:alpha val="78824"/>
                </a:srgbClr>
              </a:solidFill>
            </p:spPr>
          </p:sp>
          <p:sp>
            <p:nvSpPr>
              <p:cNvPr name="TextBox 12" id="12"/>
              <p:cNvSpPr txBox="true"/>
              <p:nvPr/>
            </p:nvSpPr>
            <p:spPr>
              <a:xfrm>
                <a:off x="76200" y="41156"/>
                <a:ext cx="660400" cy="724988"/>
              </a:xfrm>
              <a:prstGeom prst="rect">
                <a:avLst/>
              </a:prstGeom>
            </p:spPr>
            <p:txBody>
              <a:bodyPr anchor="ctr" rtlCol="false" tIns="54020" lIns="54020" bIns="54020" rIns="54020"/>
              <a:lstStyle/>
              <a:p>
                <a:pPr algn="ctr">
                  <a:lnSpc>
                    <a:spcPts val="2239"/>
                  </a:lnSpc>
                </a:pPr>
              </a:p>
            </p:txBody>
          </p:sp>
        </p:grpSp>
        <p:grpSp>
          <p:nvGrpSpPr>
            <p:cNvPr name="Group 13" id="13"/>
            <p:cNvGrpSpPr/>
            <p:nvPr/>
          </p:nvGrpSpPr>
          <p:grpSpPr>
            <a:xfrm rot="0">
              <a:off x="236911" y="216822"/>
              <a:ext cx="9402869" cy="9839195"/>
              <a:chOff x="0" y="0"/>
              <a:chExt cx="815925" cy="853787"/>
            </a:xfrm>
          </p:grpSpPr>
          <p:sp>
            <p:nvSpPr>
              <p:cNvPr name="Freeform 14" id="14"/>
              <p:cNvSpPr/>
              <p:nvPr/>
            </p:nvSpPr>
            <p:spPr>
              <a:xfrm flipH="false" flipV="false" rot="0">
                <a:off x="0" y="0"/>
                <a:ext cx="815925" cy="853787"/>
              </a:xfrm>
              <a:custGeom>
                <a:avLst/>
                <a:gdLst/>
                <a:ahLst/>
                <a:cxnLst/>
                <a:rect r="r" b="b" t="t" l="l"/>
                <a:pathLst>
                  <a:path h="853787" w="815925">
                    <a:moveTo>
                      <a:pt x="407963" y="0"/>
                    </a:moveTo>
                    <a:cubicBezTo>
                      <a:pt x="182651" y="0"/>
                      <a:pt x="0" y="191127"/>
                      <a:pt x="0" y="426893"/>
                    </a:cubicBezTo>
                    <a:cubicBezTo>
                      <a:pt x="0" y="662660"/>
                      <a:pt x="182651" y="853787"/>
                      <a:pt x="407963" y="853787"/>
                    </a:cubicBezTo>
                    <a:cubicBezTo>
                      <a:pt x="633274" y="853787"/>
                      <a:pt x="815925" y="662660"/>
                      <a:pt x="815925" y="426893"/>
                    </a:cubicBezTo>
                    <a:cubicBezTo>
                      <a:pt x="815925" y="191127"/>
                      <a:pt x="633274" y="0"/>
                      <a:pt x="407963" y="0"/>
                    </a:cubicBezTo>
                    <a:close/>
                  </a:path>
                </a:pathLst>
              </a:custGeom>
              <a:blipFill>
                <a:blip r:embed="rId4">
                  <a:alphaModFix amt="79000"/>
                </a:blip>
                <a:stretch>
                  <a:fillRect l="-30030" t="0" r="-30030" b="0"/>
                </a:stretch>
              </a:blipFill>
            </p:spPr>
          </p:sp>
        </p:grpSp>
      </p:grpSp>
      <p:grpSp>
        <p:nvGrpSpPr>
          <p:cNvPr name="Group 15" id="15"/>
          <p:cNvGrpSpPr/>
          <p:nvPr/>
        </p:nvGrpSpPr>
        <p:grpSpPr>
          <a:xfrm rot="0">
            <a:off x="2278712" y="214313"/>
            <a:ext cx="7835250" cy="7835250"/>
            <a:chOff x="0" y="0"/>
            <a:chExt cx="10447000" cy="10447000"/>
          </a:xfrm>
        </p:grpSpPr>
        <p:grpSp>
          <p:nvGrpSpPr>
            <p:cNvPr name="Group 16" id="16"/>
            <p:cNvGrpSpPr/>
            <p:nvPr/>
          </p:nvGrpSpPr>
          <p:grpSpPr>
            <a:xfrm rot="0">
              <a:off x="0" y="0"/>
              <a:ext cx="10447000" cy="1044700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6722">
                  <a:alpha val="50980"/>
                </a:srgbClr>
              </a:solidFill>
            </p:spPr>
          </p:sp>
          <p:sp>
            <p:nvSpPr>
              <p:cNvPr name="TextBox 18" id="18"/>
              <p:cNvSpPr txBox="true"/>
              <p:nvPr/>
            </p:nvSpPr>
            <p:spPr>
              <a:xfrm>
                <a:off x="76200" y="38100"/>
                <a:ext cx="660400" cy="698500"/>
              </a:xfrm>
              <a:prstGeom prst="rect">
                <a:avLst/>
              </a:prstGeom>
            </p:spPr>
            <p:txBody>
              <a:bodyPr anchor="ctr" rtlCol="false" tIns="57771" lIns="57771" bIns="57771" rIns="57771"/>
              <a:lstStyle/>
              <a:p>
                <a:pPr algn="ctr">
                  <a:lnSpc>
                    <a:spcPts val="2239"/>
                  </a:lnSpc>
                </a:pPr>
              </a:p>
            </p:txBody>
          </p:sp>
        </p:grpSp>
        <p:grpSp>
          <p:nvGrpSpPr>
            <p:cNvPr name="Group 19" id="19"/>
            <p:cNvGrpSpPr/>
            <p:nvPr/>
          </p:nvGrpSpPr>
          <p:grpSpPr>
            <a:xfrm rot="0">
              <a:off x="242336" y="242336"/>
              <a:ext cx="9962328" cy="996232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alphaModFix amt="86000"/>
                </a:blip>
                <a:stretch>
                  <a:fillRect l="-27369" t="0" r="-27369" b="0"/>
                </a:stretch>
              </a:blipFill>
            </p:spPr>
          </p:sp>
        </p:grpSp>
      </p:grpSp>
      <p:grpSp>
        <p:nvGrpSpPr>
          <p:cNvPr name="Group 21" id="21"/>
          <p:cNvGrpSpPr/>
          <p:nvPr/>
        </p:nvGrpSpPr>
        <p:grpSpPr>
          <a:xfrm rot="0">
            <a:off x="10723562" y="9181322"/>
            <a:ext cx="4111640" cy="1004078"/>
            <a:chOff x="0" y="0"/>
            <a:chExt cx="5482187" cy="1338771"/>
          </a:xfrm>
        </p:grpSpPr>
        <p:grpSp>
          <p:nvGrpSpPr>
            <p:cNvPr name="Group 22" id="22"/>
            <p:cNvGrpSpPr/>
            <p:nvPr/>
          </p:nvGrpSpPr>
          <p:grpSpPr>
            <a:xfrm rot="0">
              <a:off x="0" y="0"/>
              <a:ext cx="5482187" cy="1338771"/>
              <a:chOff x="0" y="0"/>
              <a:chExt cx="986183" cy="240830"/>
            </a:xfrm>
          </p:grpSpPr>
          <p:sp>
            <p:nvSpPr>
              <p:cNvPr name="Freeform 23" id="23"/>
              <p:cNvSpPr/>
              <p:nvPr/>
            </p:nvSpPr>
            <p:spPr>
              <a:xfrm flipH="false" flipV="false" rot="0">
                <a:off x="0" y="0"/>
                <a:ext cx="986183" cy="240830"/>
              </a:xfrm>
              <a:custGeom>
                <a:avLst/>
                <a:gdLst/>
                <a:ahLst/>
                <a:cxnLst/>
                <a:rect r="r" b="b" t="t" l="l"/>
                <a:pathLst>
                  <a:path h="240830" w="986183">
                    <a:moveTo>
                      <a:pt x="0" y="0"/>
                    </a:moveTo>
                    <a:lnTo>
                      <a:pt x="986183" y="0"/>
                    </a:lnTo>
                    <a:lnTo>
                      <a:pt x="986183" y="240830"/>
                    </a:lnTo>
                    <a:lnTo>
                      <a:pt x="0" y="240830"/>
                    </a:lnTo>
                    <a:close/>
                  </a:path>
                </a:pathLst>
              </a:custGeom>
              <a:solidFill>
                <a:srgbClr val="00668D"/>
              </a:solidFill>
            </p:spPr>
          </p:sp>
          <p:sp>
            <p:nvSpPr>
              <p:cNvPr name="TextBox 24" id="24"/>
              <p:cNvSpPr txBox="true"/>
              <p:nvPr/>
            </p:nvSpPr>
            <p:spPr>
              <a:xfrm>
                <a:off x="0" y="-38100"/>
                <a:ext cx="986183" cy="278930"/>
              </a:xfrm>
              <a:prstGeom prst="rect">
                <a:avLst/>
              </a:prstGeom>
            </p:spPr>
            <p:txBody>
              <a:bodyPr anchor="ctr" rtlCol="false" tIns="50800" lIns="50800" bIns="50800" rIns="50800"/>
              <a:lstStyle/>
              <a:p>
                <a:pPr algn="ctr">
                  <a:lnSpc>
                    <a:spcPts val="2240"/>
                  </a:lnSpc>
                </a:pPr>
              </a:p>
            </p:txBody>
          </p:sp>
        </p:grpSp>
        <p:sp>
          <p:nvSpPr>
            <p:cNvPr name="TextBox 25" id="25"/>
            <p:cNvSpPr txBox="true"/>
            <p:nvPr/>
          </p:nvSpPr>
          <p:spPr>
            <a:xfrm rot="0">
              <a:off x="0" y="254519"/>
              <a:ext cx="5212509" cy="777915"/>
            </a:xfrm>
            <a:prstGeom prst="rect">
              <a:avLst/>
            </a:prstGeom>
          </p:spPr>
          <p:txBody>
            <a:bodyPr anchor="t" rtlCol="false" tIns="0" lIns="0" bIns="0" rIns="0">
              <a:spAutoFit/>
            </a:bodyPr>
            <a:lstStyle/>
            <a:p>
              <a:pPr algn="ctr">
                <a:lnSpc>
                  <a:spcPts val="2459"/>
                </a:lnSpc>
              </a:pPr>
              <a:r>
                <a:rPr lang="en-US" sz="1756">
                  <a:solidFill>
                    <a:srgbClr val="FFFFFF"/>
                  </a:solidFill>
                  <a:latin typeface="Canva Sans"/>
                  <a:ea typeface="Canva Sans"/>
                  <a:cs typeface="Canva Sans"/>
                  <a:sym typeface="Canva Sans"/>
                </a:rPr>
                <a:t>MEDC/MSF Brownfield Grant and Loan (Traditional Eligible Activities) </a:t>
              </a:r>
            </a:p>
          </p:txBody>
        </p:sp>
      </p:grpSp>
      <p:grpSp>
        <p:nvGrpSpPr>
          <p:cNvPr name="Group 26" id="26"/>
          <p:cNvGrpSpPr/>
          <p:nvPr/>
        </p:nvGrpSpPr>
        <p:grpSpPr>
          <a:xfrm rot="0">
            <a:off x="13766329" y="6563375"/>
            <a:ext cx="3868833" cy="1002000"/>
            <a:chOff x="0" y="0"/>
            <a:chExt cx="5158444" cy="1336000"/>
          </a:xfrm>
        </p:grpSpPr>
        <p:grpSp>
          <p:nvGrpSpPr>
            <p:cNvPr name="Group 27" id="27"/>
            <p:cNvGrpSpPr/>
            <p:nvPr/>
          </p:nvGrpSpPr>
          <p:grpSpPr>
            <a:xfrm rot="0">
              <a:off x="0" y="0"/>
              <a:ext cx="5158444" cy="1336000"/>
              <a:chOff x="0" y="0"/>
              <a:chExt cx="929870" cy="240830"/>
            </a:xfrm>
          </p:grpSpPr>
          <p:sp>
            <p:nvSpPr>
              <p:cNvPr name="Freeform 28" id="28"/>
              <p:cNvSpPr/>
              <p:nvPr/>
            </p:nvSpPr>
            <p:spPr>
              <a:xfrm flipH="false" flipV="false" rot="0">
                <a:off x="0" y="0"/>
                <a:ext cx="929870" cy="240830"/>
              </a:xfrm>
              <a:custGeom>
                <a:avLst/>
                <a:gdLst/>
                <a:ahLst/>
                <a:cxnLst/>
                <a:rect r="r" b="b" t="t" l="l"/>
                <a:pathLst>
                  <a:path h="240830" w="929870">
                    <a:moveTo>
                      <a:pt x="0" y="0"/>
                    </a:moveTo>
                    <a:lnTo>
                      <a:pt x="929870" y="0"/>
                    </a:lnTo>
                    <a:lnTo>
                      <a:pt x="929870" y="240830"/>
                    </a:lnTo>
                    <a:lnTo>
                      <a:pt x="0" y="240830"/>
                    </a:lnTo>
                    <a:close/>
                  </a:path>
                </a:pathLst>
              </a:custGeom>
              <a:solidFill>
                <a:srgbClr val="00668D"/>
              </a:solidFill>
            </p:spPr>
          </p:sp>
          <p:sp>
            <p:nvSpPr>
              <p:cNvPr name="TextBox 29" id="29"/>
              <p:cNvSpPr txBox="true"/>
              <p:nvPr/>
            </p:nvSpPr>
            <p:spPr>
              <a:xfrm>
                <a:off x="0" y="-38100"/>
                <a:ext cx="929870" cy="278930"/>
              </a:xfrm>
              <a:prstGeom prst="rect">
                <a:avLst/>
              </a:prstGeom>
            </p:spPr>
            <p:txBody>
              <a:bodyPr anchor="ctr" rtlCol="false" tIns="55667" lIns="55667" bIns="55667" rIns="55667"/>
              <a:lstStyle/>
              <a:p>
                <a:pPr algn="ctr">
                  <a:lnSpc>
                    <a:spcPts val="2239"/>
                  </a:lnSpc>
                </a:pPr>
              </a:p>
            </p:txBody>
          </p:sp>
        </p:grpSp>
        <p:sp>
          <p:nvSpPr>
            <p:cNvPr name="TextBox 30" id="30"/>
            <p:cNvSpPr txBox="true"/>
            <p:nvPr/>
          </p:nvSpPr>
          <p:spPr>
            <a:xfrm rot="0">
              <a:off x="184403" y="254747"/>
              <a:ext cx="4753652" cy="776364"/>
            </a:xfrm>
            <a:prstGeom prst="rect">
              <a:avLst/>
            </a:prstGeom>
          </p:spPr>
          <p:txBody>
            <a:bodyPr anchor="t" rtlCol="false" tIns="0" lIns="0" bIns="0" rIns="0">
              <a:spAutoFit/>
            </a:bodyPr>
            <a:lstStyle/>
            <a:p>
              <a:pPr algn="ctr">
                <a:lnSpc>
                  <a:spcPts val="2454"/>
                </a:lnSpc>
              </a:pPr>
              <a:r>
                <a:rPr lang="en-US" sz="1753">
                  <a:solidFill>
                    <a:srgbClr val="FFFFFF"/>
                  </a:solidFill>
                  <a:latin typeface="Canva Sans"/>
                  <a:ea typeface="Canva Sans"/>
                  <a:cs typeface="Canva Sans"/>
                  <a:sym typeface="Canva Sans"/>
                </a:rPr>
                <a:t>EGLE Brownfield Grant and Loan (Traditional Eligible Activities) </a:t>
              </a:r>
            </a:p>
          </p:txBody>
        </p:sp>
      </p:grpSp>
      <p:grpSp>
        <p:nvGrpSpPr>
          <p:cNvPr name="Group 31" id="31"/>
          <p:cNvGrpSpPr/>
          <p:nvPr/>
        </p:nvGrpSpPr>
        <p:grpSpPr>
          <a:xfrm rot="0">
            <a:off x="1465606" y="7050306"/>
            <a:ext cx="4109427" cy="1030137"/>
            <a:chOff x="0" y="0"/>
            <a:chExt cx="5479235" cy="1373517"/>
          </a:xfrm>
        </p:grpSpPr>
        <p:grpSp>
          <p:nvGrpSpPr>
            <p:cNvPr name="Group 32" id="32"/>
            <p:cNvGrpSpPr/>
            <p:nvPr/>
          </p:nvGrpSpPr>
          <p:grpSpPr>
            <a:xfrm rot="0">
              <a:off x="60170" y="0"/>
              <a:ext cx="5419066" cy="1373517"/>
              <a:chOff x="0" y="0"/>
              <a:chExt cx="950168" cy="240830"/>
            </a:xfrm>
          </p:grpSpPr>
          <p:sp>
            <p:nvSpPr>
              <p:cNvPr name="Freeform 33" id="33"/>
              <p:cNvSpPr/>
              <p:nvPr/>
            </p:nvSpPr>
            <p:spPr>
              <a:xfrm flipH="false" flipV="false" rot="0">
                <a:off x="0" y="0"/>
                <a:ext cx="950168" cy="240830"/>
              </a:xfrm>
              <a:custGeom>
                <a:avLst/>
                <a:gdLst/>
                <a:ahLst/>
                <a:cxnLst/>
                <a:rect r="r" b="b" t="t" l="l"/>
                <a:pathLst>
                  <a:path h="240830" w="950168">
                    <a:moveTo>
                      <a:pt x="0" y="0"/>
                    </a:moveTo>
                    <a:lnTo>
                      <a:pt x="950168" y="0"/>
                    </a:lnTo>
                    <a:lnTo>
                      <a:pt x="950168" y="240830"/>
                    </a:lnTo>
                    <a:lnTo>
                      <a:pt x="0" y="240830"/>
                    </a:lnTo>
                    <a:close/>
                  </a:path>
                </a:pathLst>
              </a:custGeom>
              <a:solidFill>
                <a:srgbClr val="00668D"/>
              </a:solidFill>
            </p:spPr>
          </p:sp>
          <p:sp>
            <p:nvSpPr>
              <p:cNvPr name="TextBox 34" id="34"/>
              <p:cNvSpPr txBox="true"/>
              <p:nvPr/>
            </p:nvSpPr>
            <p:spPr>
              <a:xfrm>
                <a:off x="0" y="-38100"/>
                <a:ext cx="950168" cy="278930"/>
              </a:xfrm>
              <a:prstGeom prst="rect">
                <a:avLst/>
              </a:prstGeom>
            </p:spPr>
            <p:txBody>
              <a:bodyPr anchor="ctr" rtlCol="false" tIns="57230" lIns="57230" bIns="57230" rIns="57230"/>
              <a:lstStyle/>
              <a:p>
                <a:pPr algn="ctr">
                  <a:lnSpc>
                    <a:spcPts val="2240"/>
                  </a:lnSpc>
                </a:pPr>
              </a:p>
            </p:txBody>
          </p:sp>
        </p:grpSp>
        <p:sp>
          <p:nvSpPr>
            <p:cNvPr name="TextBox 35" id="35"/>
            <p:cNvSpPr txBox="true"/>
            <p:nvPr/>
          </p:nvSpPr>
          <p:spPr>
            <a:xfrm rot="0">
              <a:off x="0" y="161237"/>
              <a:ext cx="5479235" cy="1212279"/>
            </a:xfrm>
            <a:prstGeom prst="rect">
              <a:avLst/>
            </a:prstGeom>
          </p:spPr>
          <p:txBody>
            <a:bodyPr anchor="t" rtlCol="false" tIns="0" lIns="0" bIns="0" rIns="0">
              <a:spAutoFit/>
            </a:bodyPr>
            <a:lstStyle/>
            <a:p>
              <a:pPr algn="ctr">
                <a:lnSpc>
                  <a:spcPts val="2523"/>
                </a:lnSpc>
              </a:pPr>
              <a:r>
                <a:rPr lang="en-US" sz="1802">
                  <a:solidFill>
                    <a:srgbClr val="FFFFFF"/>
                  </a:solidFill>
                  <a:latin typeface="Canva Sans"/>
                  <a:ea typeface="Canva Sans"/>
                  <a:cs typeface="Canva Sans"/>
                  <a:sym typeface="Canva Sans"/>
                </a:rPr>
                <a:t>MSHDA Housing Gap Assistance Financing (Housing and Infrastructure)</a:t>
              </a:r>
            </a:p>
          </p:txBody>
        </p:sp>
      </p:grpSp>
      <p:sp>
        <p:nvSpPr>
          <p:cNvPr name="TextBox 36" id="36"/>
          <p:cNvSpPr txBox="true"/>
          <p:nvPr/>
        </p:nvSpPr>
        <p:spPr>
          <a:xfrm rot="0">
            <a:off x="7770985" y="3038335"/>
            <a:ext cx="3434713" cy="2721050"/>
          </a:xfrm>
          <a:prstGeom prst="rect">
            <a:avLst/>
          </a:prstGeom>
        </p:spPr>
        <p:txBody>
          <a:bodyPr anchor="t" rtlCol="false" tIns="0" lIns="0" bIns="0" rIns="0">
            <a:spAutoFit/>
          </a:bodyPr>
          <a:lstStyle/>
          <a:p>
            <a:pPr algn="ctr">
              <a:lnSpc>
                <a:spcPts val="5420"/>
              </a:lnSpc>
            </a:pPr>
            <a:r>
              <a:rPr lang="en-US" sz="3872" b="true">
                <a:solidFill>
                  <a:srgbClr val="FFFFFF"/>
                </a:solidFill>
                <a:latin typeface="Canva Sans Bold"/>
                <a:ea typeface="Canva Sans Bold"/>
                <a:cs typeface="Canva Sans Bold"/>
                <a:sym typeface="Canva Sans Bold"/>
              </a:rPr>
              <a:t>State Education Operating Tax Mills (SET)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DAGgC22W2-8</dc:identifier>
  <dcterms:modified xsi:type="dcterms:W3CDTF">2011-08-01T06:04:30Z</dcterms:modified>
  <cp:revision>1</cp:revision>
  <dc:title>Brownfield Housing TIF Presentation </dc:title>
</cp:coreProperties>
</file>